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6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55" autoAdjust="0"/>
  </p:normalViewPr>
  <p:slideViewPr>
    <p:cSldViewPr>
      <p:cViewPr varScale="1">
        <p:scale>
          <a:sx n="83" d="100"/>
          <a:sy n="83" d="100"/>
        </p:scale>
        <p:origin x="121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935CF965-C7F4-4C68-ACBB-EA40ECD260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C9D0E341-352A-4DF6-9652-4B71CB01D5C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72708" name="Rectangle 4">
            <a:extLst>
              <a:ext uri="{FF2B5EF4-FFF2-40B4-BE49-F238E27FC236}">
                <a16:creationId xmlns:a16="http://schemas.microsoft.com/office/drawing/2014/main" id="{247617D8-54BD-4EAB-8595-5626E7D8183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id="{53AA61C7-1937-479B-A243-DC3176D471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72710" name="Rectangle 6">
            <a:extLst>
              <a:ext uri="{FF2B5EF4-FFF2-40B4-BE49-F238E27FC236}">
                <a16:creationId xmlns:a16="http://schemas.microsoft.com/office/drawing/2014/main" id="{A7E71A74-FE4C-4301-8F13-A0059567C9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72711" name="Rectangle 7">
            <a:extLst>
              <a:ext uri="{FF2B5EF4-FFF2-40B4-BE49-F238E27FC236}">
                <a16:creationId xmlns:a16="http://schemas.microsoft.com/office/drawing/2014/main" id="{F3109A98-5B63-4A95-ADBC-A5001656F4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D56DC3-4AEB-4819-8159-B7A8591B1C55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805AE29-E9FC-48A4-B4C3-01B249DF71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C34C0-FE1C-41CB-B1B8-1F625958B564}" type="slidenum">
              <a:rPr lang="fr-FR" altLang="fr-FR"/>
              <a:pPr/>
              <a:t>1</a:t>
            </a:fld>
            <a:endParaRPr lang="fr-FR" altLang="fr-FR"/>
          </a:p>
        </p:txBody>
      </p:sp>
      <p:sp>
        <p:nvSpPr>
          <p:cNvPr id="73730" name="Rectangle 2">
            <a:extLst>
              <a:ext uri="{FF2B5EF4-FFF2-40B4-BE49-F238E27FC236}">
                <a16:creationId xmlns:a16="http://schemas.microsoft.com/office/drawing/2014/main" id="{6F7E607C-98AD-4A64-88F2-F825AF4D2D9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DF1DC679-EBCC-4146-A724-640238ACD5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>
            <a:extLst>
              <a:ext uri="{FF2B5EF4-FFF2-40B4-BE49-F238E27FC236}">
                <a16:creationId xmlns:a16="http://schemas.microsoft.com/office/drawing/2014/main" id="{BEED83F5-9045-4C25-8FDE-FCB0F04D8BD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4819" name="Rectangle 3">
              <a:extLst>
                <a:ext uri="{FF2B5EF4-FFF2-40B4-BE49-F238E27FC236}">
                  <a16:creationId xmlns:a16="http://schemas.microsoft.com/office/drawing/2014/main" id="{A6721649-0822-4728-B58C-633EBB0C819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34820" name="Rectangle 4">
              <a:extLst>
                <a:ext uri="{FF2B5EF4-FFF2-40B4-BE49-F238E27FC236}">
                  <a16:creationId xmlns:a16="http://schemas.microsoft.com/office/drawing/2014/main" id="{9CBA9666-A0F7-4169-882D-4603D48B0FEA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 sz="2400">
                <a:latin typeface="Times New Roman" panose="02020603050405020304" pitchFamily="18" charset="0"/>
              </a:endParaRPr>
            </a:p>
          </p:txBody>
        </p:sp>
        <p:grpSp>
          <p:nvGrpSpPr>
            <p:cNvPr id="34821" name="Group 5">
              <a:extLst>
                <a:ext uri="{FF2B5EF4-FFF2-40B4-BE49-F238E27FC236}">
                  <a16:creationId xmlns:a16="http://schemas.microsoft.com/office/drawing/2014/main" id="{CB12331B-FF6D-43B8-84CD-21EB6E6731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4822" name="Rectangle 6">
                <a:extLst>
                  <a:ext uri="{FF2B5EF4-FFF2-40B4-BE49-F238E27FC236}">
                    <a16:creationId xmlns:a16="http://schemas.microsoft.com/office/drawing/2014/main" id="{860A208C-18C5-4BAA-999F-EDB7544A614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3" name="Rectangle 7">
                <a:extLst>
                  <a:ext uri="{FF2B5EF4-FFF2-40B4-BE49-F238E27FC236}">
                    <a16:creationId xmlns:a16="http://schemas.microsoft.com/office/drawing/2014/main" id="{E527D3D1-541C-4389-A0F0-FC0A7BBB5E1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4" name="Rectangle 8">
                <a:extLst>
                  <a:ext uri="{FF2B5EF4-FFF2-40B4-BE49-F238E27FC236}">
                    <a16:creationId xmlns:a16="http://schemas.microsoft.com/office/drawing/2014/main" id="{3AD17737-E23B-4729-B312-08395F3BEA9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5" name="Rectangle 9">
                <a:extLst>
                  <a:ext uri="{FF2B5EF4-FFF2-40B4-BE49-F238E27FC236}">
                    <a16:creationId xmlns:a16="http://schemas.microsoft.com/office/drawing/2014/main" id="{E5CCBE9B-26C5-4FD8-A770-B658AED3201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6" name="Rectangle 10">
                <a:extLst>
                  <a:ext uri="{FF2B5EF4-FFF2-40B4-BE49-F238E27FC236}">
                    <a16:creationId xmlns:a16="http://schemas.microsoft.com/office/drawing/2014/main" id="{F37A50BC-F725-4D8F-A8B5-7B040122E0B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7" name="Rectangle 11">
                <a:extLst>
                  <a:ext uri="{FF2B5EF4-FFF2-40B4-BE49-F238E27FC236}">
                    <a16:creationId xmlns:a16="http://schemas.microsoft.com/office/drawing/2014/main" id="{B00944C6-24D0-4798-99BE-155A1FDD57E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8" name="Rectangle 12">
                <a:extLst>
                  <a:ext uri="{FF2B5EF4-FFF2-40B4-BE49-F238E27FC236}">
                    <a16:creationId xmlns:a16="http://schemas.microsoft.com/office/drawing/2014/main" id="{60605418-FAD5-4CC5-8EBF-313612807D3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9" name="Rectangle 13">
                <a:extLst>
                  <a:ext uri="{FF2B5EF4-FFF2-40B4-BE49-F238E27FC236}">
                    <a16:creationId xmlns:a16="http://schemas.microsoft.com/office/drawing/2014/main" id="{440C8733-C4B2-4341-AEEB-9ED2977E57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30" name="Rectangle 14">
                <a:extLst>
                  <a:ext uri="{FF2B5EF4-FFF2-40B4-BE49-F238E27FC236}">
                    <a16:creationId xmlns:a16="http://schemas.microsoft.com/office/drawing/2014/main" id="{6FA98DC9-1BB4-484B-9A2B-F8425125F6C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31" name="Rectangle 15">
                <a:extLst>
                  <a:ext uri="{FF2B5EF4-FFF2-40B4-BE49-F238E27FC236}">
                    <a16:creationId xmlns:a16="http://schemas.microsoft.com/office/drawing/2014/main" id="{48BF8E72-5E69-4314-86B8-14A4617D8F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altLang="fr-FR" sz="24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4832" name="Rectangle 16">
            <a:extLst>
              <a:ext uri="{FF2B5EF4-FFF2-40B4-BE49-F238E27FC236}">
                <a16:creationId xmlns:a16="http://schemas.microsoft.com/office/drawing/2014/main" id="{98BDC2BD-308A-4AB8-A6A7-7E9F437737D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34833" name="Rectangle 17">
            <a:extLst>
              <a:ext uri="{FF2B5EF4-FFF2-40B4-BE49-F238E27FC236}">
                <a16:creationId xmlns:a16="http://schemas.microsoft.com/office/drawing/2014/main" id="{3B341F6F-DB12-4914-AB65-C1BFE8DB38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34834" name="Rectangle 18">
            <a:extLst>
              <a:ext uri="{FF2B5EF4-FFF2-40B4-BE49-F238E27FC236}">
                <a16:creationId xmlns:a16="http://schemas.microsoft.com/office/drawing/2014/main" id="{BC15A445-C23A-4A8C-ABC0-487FCB976BC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D21E27E-D36C-49A6-97BC-E5ECEDDA987E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34835" name="Rectangle 19">
            <a:extLst>
              <a:ext uri="{FF2B5EF4-FFF2-40B4-BE49-F238E27FC236}">
                <a16:creationId xmlns:a16="http://schemas.microsoft.com/office/drawing/2014/main" id="{179E975F-B815-4305-B3D5-1B0A2C70CF2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altLang="fr-FR" noProof="0"/>
              <a:t>Cliquez pour modifier le style du titre</a:t>
            </a:r>
          </a:p>
        </p:txBody>
      </p:sp>
      <p:sp>
        <p:nvSpPr>
          <p:cNvPr id="34836" name="Rectangle 20">
            <a:extLst>
              <a:ext uri="{FF2B5EF4-FFF2-40B4-BE49-F238E27FC236}">
                <a16:creationId xmlns:a16="http://schemas.microsoft.com/office/drawing/2014/main" id="{46E6EB9E-9832-4579-8A86-651394E843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fr-FR" altLang="fr-FR" noProof="0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D10DCB-9A26-4010-B806-749E921AA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8493FD6-6635-4562-B123-336FA30B0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F5B116-C3FF-4A15-B645-A46DEEAD17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8CBBAA-3401-4BBC-AEC9-EF9C929483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631CBC-1EEE-4773-8F2E-DE59232228E0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641A0454-FCDD-4E13-B0A5-9C39D68CAEA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1501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435EF58-9C7C-4409-9C39-B3A27FEC0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C74ED13-035E-4F8A-9D71-D7BE9C354C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FD6234-CDC3-431A-BCFB-BDEFB13514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959407-748B-4347-9A91-FCAF79BED4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A46944-B7F2-4C21-9A5F-821E72F67F0F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B331073F-1D7B-4F1C-9608-743AE66FD12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80860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940A2C-A90D-4F2A-BF98-AA9EC32E2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FD7814-5A9A-46B5-8631-3238ADA230A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1BCD4B-C45A-4640-8166-7853C9394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D3604-0C46-4E2B-9B3D-ADDF0A5D29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5982CA-D100-44FF-A5C4-B89257B0FC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05AF94B-A5D3-4066-B607-787C4172DDB1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3BC396D-0247-43BC-9ED5-C8335ED3D52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22188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957517-729C-404C-90D7-E261B96FC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D849E1-DAA7-45CD-8649-68063B3F7ED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B581C77-6DFA-4430-8E7C-0D9C266C0C4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BF50656-F401-41F2-8E5E-7AF8E34741A3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0135403-E6CC-4611-B755-1F288D50A7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BBA366A-D349-4241-89E8-6B93F35603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5D000B0-036B-4E79-9B88-6572CF13F493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98B4EBB9-7234-4E90-9FDE-8DE6C28CAC2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77400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7E50F1E-BDB5-411B-858E-43A2A7833133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FEB43D1-2C4C-43BC-B932-8D2D92FBBE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C4C923-CE22-4B15-8B73-53A62E4897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2EF60E6-CA57-4890-9023-67A2A5010C96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7EAE33D-1517-4D45-92B2-59C2FA4F378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7643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38A6E8-C660-4156-A1C7-2617EA093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E97390-D789-4937-BE9E-A2742DC9A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B1BE3DB-1CB9-4A92-888A-80182B3AF7D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DF5BD3B-AA55-4AF6-8A58-EF7C536BA8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9A699E-133E-428C-B76B-F7AB2B7711BA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9594B056-380B-445A-992A-2A2467C3CF1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60259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A2E0B-0DDF-4417-AA49-DC852143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129D7D-20A0-4F78-A2EF-F83416BEE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822C37-7F34-4A85-9A21-B9A29EBD23C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74A15B-F3E3-4CF5-9271-2F8D8BE143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A680D1-6B4B-4209-94BB-554C6D7F59FE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78C39097-4D04-41D7-9441-74A78C91485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16859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18C45-2D77-4586-A1C8-B0BCFD63E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669F6F-BEC5-40CB-887A-1B02445339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ADC543-49A9-48DD-BA63-624C269652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C01BA7-332D-4DB0-AFCA-D1CEE0BCEA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F4B2ED-E32A-45FC-85A8-24CA76EF3F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A48055-4932-41C3-AC29-EF343577DD1D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B321D7F-0AB3-4CEA-997E-7F940048A0A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28761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88CFD3-0B21-4B4C-B24C-87F5DD81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8B101F-4495-4ADB-B56B-3F82C4033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C904236-7BE2-4CB3-9CFC-79B4F20A0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5CACD44-44FC-449D-B759-F7197B2652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69998EB-9D3F-48C6-9F66-DD2ACE6EA3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E354602B-38EB-4726-811C-506E9D0075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761F084E-56E2-4CA0-989C-685719C4B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8AF4BAB-C65B-499D-B4AE-E503C9DA1ACB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6A643331-BF2B-405B-ABFC-6CDA71FF0CE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4718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B73EA-F982-4FB2-82AC-48542A008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F1505A9-26C6-4780-B367-DF2F179CC7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F1C980A-CC75-4617-B793-21C6D85C90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E5BFB6-9EC4-4DC5-AA78-E17DB03AC794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3262D8F-2BE2-48B5-A9C4-49F2B75E608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4093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235DD7C-DBEA-4FE6-BAF4-4AE9930F41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3741611-AD92-4851-82EB-E12108A3CD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C90A5C-E571-4BB0-BD59-D1403836385C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E0A6DF1-BA4F-4CD3-945C-0C5A0AD139D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3683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0C8D8A-BE4D-44A5-A60D-7F4E974BC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6225B57-37DD-4FA9-8D48-0C6DDEC8F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7A80F8-1D46-42AA-B7EA-9F18EEBAD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DC9CEC-E353-42AA-B58B-A5C569B5BC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6C655E-9ED6-447D-8F33-963CFEB7A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4FE320-F01A-4185-AB7F-27EFCEBA96AA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FF7C434-B55E-44E4-B1DE-952E5EFAF80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12638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6D126F-8588-4D72-A782-BEFAE8C04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8FFC77D-C3C9-4C0F-A5F9-4FC0E53E1D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750BC-042A-47F3-B2E1-5AC160DAA6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8CDD95-473F-462F-8B49-707553EEB3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80BC71D-0379-47AF-9A06-E7F3CFB990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94535DF-AE17-436B-9E51-E252235D61A9}" type="slidenum">
              <a:rPr lang="fr-FR" altLang="fr-FR"/>
              <a:pPr/>
              <a:t>‹N°›</a:t>
            </a:fld>
            <a:endParaRPr lang="fr-FR" alt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170836D-4EEB-40A6-8B99-5C783976878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2660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A2DAA6B-E4E9-430C-B29C-99E5E2CDECE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fr-FR" altLang="fr-FR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6F13DCB8-0A8F-4559-AA1A-F6240FCE77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fld id="{15938988-5AE8-4AEA-BD28-1C8C16872701}" type="slidenum">
              <a:rPr lang="fr-FR" altLang="fr-FR"/>
              <a:pPr/>
              <a:t>‹N°›</a:t>
            </a:fld>
            <a:endParaRPr lang="fr-FR" altLang="fr-FR"/>
          </a:p>
        </p:txBody>
      </p:sp>
      <p:grpSp>
        <p:nvGrpSpPr>
          <p:cNvPr id="33796" name="Group 4">
            <a:extLst>
              <a:ext uri="{FF2B5EF4-FFF2-40B4-BE49-F238E27FC236}">
                <a16:creationId xmlns:a16="http://schemas.microsoft.com/office/drawing/2014/main" id="{3E075293-CB0F-4BB9-9920-6E5EFC43A53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3797" name="Rectangle 5">
              <a:extLst>
                <a:ext uri="{FF2B5EF4-FFF2-40B4-BE49-F238E27FC236}">
                  <a16:creationId xmlns:a16="http://schemas.microsoft.com/office/drawing/2014/main" id="{A4113B8D-8A47-4946-AA84-22184E089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33798" name="Rectangle 6">
              <a:extLst>
                <a:ext uri="{FF2B5EF4-FFF2-40B4-BE49-F238E27FC236}">
                  <a16:creationId xmlns:a16="http://schemas.microsoft.com/office/drawing/2014/main" id="{006413C9-A437-4141-9D35-D7766CF72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33799" name="Rectangle 7">
              <a:extLst>
                <a:ext uri="{FF2B5EF4-FFF2-40B4-BE49-F238E27FC236}">
                  <a16:creationId xmlns:a16="http://schemas.microsoft.com/office/drawing/2014/main" id="{382F4278-50F1-472E-A421-A0349A4A5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hlink"/>
                </a:solidFill>
              </a:endParaRPr>
            </a:p>
          </p:txBody>
        </p:sp>
        <p:sp>
          <p:nvSpPr>
            <p:cNvPr id="33800" name="Rectangle 8">
              <a:extLst>
                <a:ext uri="{FF2B5EF4-FFF2-40B4-BE49-F238E27FC236}">
                  <a16:creationId xmlns:a16="http://schemas.microsoft.com/office/drawing/2014/main" id="{5CF561AA-632F-4907-B170-90499015E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hlink"/>
                </a:solidFill>
              </a:endParaRPr>
            </a:p>
          </p:txBody>
        </p:sp>
        <p:sp>
          <p:nvSpPr>
            <p:cNvPr id="33801" name="Rectangle 9">
              <a:extLst>
                <a:ext uri="{FF2B5EF4-FFF2-40B4-BE49-F238E27FC236}">
                  <a16:creationId xmlns:a16="http://schemas.microsoft.com/office/drawing/2014/main" id="{9A69A346-8008-47B9-B151-E6B8C60BE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accent2"/>
                </a:solidFill>
              </a:endParaRPr>
            </a:p>
          </p:txBody>
        </p:sp>
        <p:sp>
          <p:nvSpPr>
            <p:cNvPr id="33802" name="Rectangle 10">
              <a:extLst>
                <a:ext uri="{FF2B5EF4-FFF2-40B4-BE49-F238E27FC236}">
                  <a16:creationId xmlns:a16="http://schemas.microsoft.com/office/drawing/2014/main" id="{3197D92A-25E5-41DC-B881-6070BAD51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hlink"/>
                </a:solidFill>
              </a:endParaRPr>
            </a:p>
          </p:txBody>
        </p:sp>
        <p:sp>
          <p:nvSpPr>
            <p:cNvPr id="33803" name="Rectangle 11">
              <a:extLst>
                <a:ext uri="{FF2B5EF4-FFF2-40B4-BE49-F238E27FC236}">
                  <a16:creationId xmlns:a16="http://schemas.microsoft.com/office/drawing/2014/main" id="{E53D5644-AFD4-40DB-B04B-B5B994EF0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33804" name="Rectangle 12">
              <a:extLst>
                <a:ext uri="{FF2B5EF4-FFF2-40B4-BE49-F238E27FC236}">
                  <a16:creationId xmlns:a16="http://schemas.microsoft.com/office/drawing/2014/main" id="{8B4BDC4C-2BFF-4A65-8402-153A07E87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accent2"/>
                </a:solidFill>
              </a:endParaRPr>
            </a:p>
          </p:txBody>
        </p:sp>
        <p:sp>
          <p:nvSpPr>
            <p:cNvPr id="33805" name="Rectangle 13">
              <a:extLst>
                <a:ext uri="{FF2B5EF4-FFF2-40B4-BE49-F238E27FC236}">
                  <a16:creationId xmlns:a16="http://schemas.microsoft.com/office/drawing/2014/main" id="{92225E7F-A10B-4CEC-9DA8-EDD10AC66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 altLang="fr-FR">
                <a:solidFill>
                  <a:schemeClr val="accent2"/>
                </a:solidFill>
              </a:endParaRPr>
            </a:p>
          </p:txBody>
        </p:sp>
      </p:grpSp>
      <p:sp>
        <p:nvSpPr>
          <p:cNvPr id="33806" name="Rectangle 14">
            <a:extLst>
              <a:ext uri="{FF2B5EF4-FFF2-40B4-BE49-F238E27FC236}">
                <a16:creationId xmlns:a16="http://schemas.microsoft.com/office/drawing/2014/main" id="{DC33A35E-7BB1-46D6-AA6C-886A68E2D2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33807" name="Rectangle 15">
            <a:extLst>
              <a:ext uri="{FF2B5EF4-FFF2-40B4-BE49-F238E27FC236}">
                <a16:creationId xmlns:a16="http://schemas.microsoft.com/office/drawing/2014/main" id="{B11553E7-0AC6-4327-B29F-8080A196E4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33808" name="Rectangle 16">
            <a:extLst>
              <a:ext uri="{FF2B5EF4-FFF2-40B4-BE49-F238E27FC236}">
                <a16:creationId xmlns:a16="http://schemas.microsoft.com/office/drawing/2014/main" id="{7ABC10CF-A708-4670-84C8-5FB0634966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CE7FB4E-A774-4C7A-8C02-2585EC4DA54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124200" y="1773238"/>
            <a:ext cx="6019800" cy="2209800"/>
          </a:xfrm>
        </p:spPr>
        <p:txBody>
          <a:bodyPr/>
          <a:lstStyle/>
          <a:p>
            <a:r>
              <a:rPr lang="fr-FR" altLang="fr-FR"/>
              <a:t>Plan HACCP: Panini Panzetta - Chèvre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72EEE37-E3B4-4B2E-9798-7F919472EB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076825" y="4267200"/>
            <a:ext cx="3914775" cy="1898650"/>
          </a:xfrm>
        </p:spPr>
        <p:txBody>
          <a:bodyPr/>
          <a:lstStyle/>
          <a:p>
            <a:r>
              <a:rPr lang="fr-FR" altLang="fr-FR"/>
              <a:t>Point Chaud, </a:t>
            </a:r>
          </a:p>
          <a:p>
            <a:r>
              <a:rPr lang="fr-FR" altLang="fr-FR"/>
              <a:t>Centre Commercial </a:t>
            </a:r>
          </a:p>
          <a:p>
            <a:r>
              <a:rPr lang="fr-FR" altLang="fr-FR"/>
              <a:t>La Rocade</a:t>
            </a:r>
          </a:p>
        </p:txBody>
      </p:sp>
      <p:graphicFrame>
        <p:nvGraphicFramePr>
          <p:cNvPr id="2053" name="Object 5">
            <a:extLst>
              <a:ext uri="{FF2B5EF4-FFF2-40B4-BE49-F238E27FC236}">
                <a16:creationId xmlns:a16="http://schemas.microsoft.com/office/drawing/2014/main" id="{740811BC-0580-4412-BE6D-C442C5AFBA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750" y="4292600"/>
          <a:ext cx="2933700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Image bitmap" r:id="rId4" imgW="2933333" imgH="2200582" progId="Paint.Picture">
                  <p:embed/>
                </p:oleObj>
              </mc:Choice>
              <mc:Fallback>
                <p:oleObj name="Image bitmap" r:id="rId4" imgW="2933333" imgH="2200582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292600"/>
                        <a:ext cx="2933700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>
            <a:extLst>
              <a:ext uri="{FF2B5EF4-FFF2-40B4-BE49-F238E27FC236}">
                <a16:creationId xmlns:a16="http://schemas.microsoft.com/office/drawing/2014/main" id="{86E30D23-8B92-4D92-AACA-A7365A316D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65188"/>
          </a:xfrm>
        </p:spPr>
        <p:txBody>
          <a:bodyPr/>
          <a:lstStyle/>
          <a:p>
            <a:r>
              <a:rPr lang="fr-FR" altLang="fr-FR"/>
              <a:t>Autres dangers recensés:</a:t>
            </a:r>
          </a:p>
        </p:txBody>
      </p:sp>
      <p:graphicFrame>
        <p:nvGraphicFramePr>
          <p:cNvPr id="56594" name="Group 274">
            <a:extLst>
              <a:ext uri="{FF2B5EF4-FFF2-40B4-BE49-F238E27FC236}">
                <a16:creationId xmlns:a16="http://schemas.microsoft.com/office/drawing/2014/main" id="{BD404C70-C7BA-42C4-82A5-ED2D834ABD2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8313" y="1196975"/>
          <a:ext cx="8229600" cy="5483225"/>
        </p:xfrm>
        <a:graphic>
          <a:graphicData uri="http://schemas.openxmlformats.org/drawingml/2006/table">
            <a:tbl>
              <a:tblPr/>
              <a:tblGrid>
                <a:gridCol w="1646237">
                  <a:extLst>
                    <a:ext uri="{9D8B030D-6E8A-4147-A177-3AD203B41FA5}">
                      <a16:colId xmlns:a16="http://schemas.microsoft.com/office/drawing/2014/main" val="539174441"/>
                    </a:ext>
                  </a:extLst>
                </a:gridCol>
                <a:gridCol w="1646238">
                  <a:extLst>
                    <a:ext uri="{9D8B030D-6E8A-4147-A177-3AD203B41FA5}">
                      <a16:colId xmlns:a16="http://schemas.microsoft.com/office/drawing/2014/main" val="3143361738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3359137881"/>
                    </a:ext>
                  </a:extLst>
                </a:gridCol>
                <a:gridCol w="1646237">
                  <a:extLst>
                    <a:ext uri="{9D8B030D-6E8A-4147-A177-3AD203B41FA5}">
                      <a16:colId xmlns:a16="http://schemas.microsoft.com/office/drawing/2014/main" val="848195407"/>
                    </a:ext>
                  </a:extLst>
                </a:gridCol>
                <a:gridCol w="1646238">
                  <a:extLst>
                    <a:ext uri="{9D8B030D-6E8A-4147-A177-3AD203B41FA5}">
                      <a16:colId xmlns:a16="http://schemas.microsoft.com/office/drawing/2014/main" val="3777230846"/>
                    </a:ext>
                  </a:extLst>
                </a:gridCol>
              </a:tblGrid>
              <a:tr h="530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Causes des dangers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Etapes concernées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Dangers identifiés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en place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à prendre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930588"/>
                  </a:ext>
                </a:extLst>
              </a:tr>
              <a:tr h="379413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Dangers Chimiques: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23951"/>
                  </a:ext>
                </a:extLst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Matières premières</a:t>
                      </a:r>
                      <a:endParaRPr kumimoji="0" lang="fr-FR" altLang="fr-F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Toutes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Contamination initiale (pesticides…)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Lavage (tomates)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Actions en amont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5576638"/>
                  </a:ext>
                </a:extLst>
              </a:tr>
              <a:tr h="1030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Mauvais nettoyage après désinfection</a:t>
                      </a:r>
                      <a:endParaRPr kumimoji="0" lang="fr-FR" altLang="fr-F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à 8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avec produits de nettoyage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Stockage dans local adapté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Protocole de Nettoyage Désinfection, Formation du personnel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810656"/>
                  </a:ext>
                </a:extLst>
              </a:tr>
              <a:tr h="744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Mauvais nettoyage des plaques de cuisson</a:t>
                      </a:r>
                      <a:endParaRPr kumimoji="0" lang="fr-FR" altLang="fr-F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avec graisses carbonisées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Nettoyage avec paille de fer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Fiche de nettoyage (Fréquence, produits, technique)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201187"/>
                  </a:ext>
                </a:extLst>
              </a:tr>
              <a:tr h="377825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Dangers physiques: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432893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Corps étrangers</a:t>
                      </a:r>
                      <a:endParaRPr kumimoji="0" lang="fr-FR" altLang="fr-FR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à 4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Introduction de bijoux, plastiques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Interdiction des bagues 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125050"/>
                  </a:ext>
                </a:extLst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avec résidus de paille de fer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Protocole nettoyage désinfection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502443"/>
                  </a:ext>
                </a:extLst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Introduction d'agrafes dans le sac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1275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BCB3FC9F-C61E-4ED8-B478-36AFB8E254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Description des CCP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91784FC6-FA15-49C1-BA6E-5A8D8CB6E4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18488" cy="4967287"/>
          </a:xfrm>
        </p:spPr>
        <p:txBody>
          <a:bodyPr/>
          <a:lstStyle/>
          <a:p>
            <a:r>
              <a:rPr lang="fr-FR" altLang="fr-FR" b="1"/>
              <a:t>Hygiène et pratiques du personnel:</a:t>
            </a:r>
          </a:p>
          <a:p>
            <a:pPr lvl="1"/>
            <a:r>
              <a:rPr lang="fr-FR" altLang="fr-FR"/>
              <a:t> Formation sur l’hygiène personnelle et les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fr-FR" altLang="fr-FR"/>
              <a:t>bonnes pratiques.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fr-FR" altLang="fr-FR" sz="2400"/>
              <a:t>Utilisation produits et gants, Protocoles de nettoyage-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fr-FR" altLang="fr-FR" sz="2400"/>
              <a:t>désinfection, respect chaîne du froid…</a:t>
            </a:r>
          </a:p>
          <a:p>
            <a:pPr lvl="1"/>
            <a:r>
              <a:rPr lang="fr-FR" altLang="fr-FR" sz="2400"/>
              <a:t> </a:t>
            </a:r>
            <a:r>
              <a:rPr lang="fr-FR" altLang="fr-FR"/>
              <a:t>Tenue spécifique et adaptée (charlotte…)</a:t>
            </a:r>
          </a:p>
          <a:p>
            <a:pPr lvl="1"/>
            <a:r>
              <a:rPr lang="fr-FR" altLang="fr-FR"/>
              <a:t> Spécialisation des postes (pas de vente si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fr-FR" altLang="fr-FR"/>
              <a:t>fabrication de panini)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altLang="fr-FR">
                <a:sym typeface="Wingdings" panose="05000000000000000000" pitchFamily="2" charset="2"/>
              </a:rPr>
              <a:t> Contrôles par un tiers (ex: chef de rayon)</a:t>
            </a:r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  <a:p>
            <a:pPr lvl="4">
              <a:buFont typeface="Wingdings" panose="05000000000000000000" pitchFamily="2" charset="2"/>
              <a:buNone/>
            </a:pPr>
            <a:endParaRPr lang="fr-FR" alt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>
            <a:extLst>
              <a:ext uri="{FF2B5EF4-FFF2-40B4-BE49-F238E27FC236}">
                <a16:creationId xmlns:a16="http://schemas.microsoft.com/office/drawing/2014/main" id="{6ACFAC94-F5EC-4C0A-8075-FC5D799214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686800" cy="6381750"/>
          </a:xfrm>
        </p:spPr>
        <p:txBody>
          <a:bodyPr/>
          <a:lstStyle/>
          <a:p>
            <a:r>
              <a:rPr lang="fr-FR" altLang="fr-FR" b="1"/>
              <a:t>Cuisson:</a:t>
            </a:r>
          </a:p>
          <a:p>
            <a:pPr lvl="1"/>
            <a:r>
              <a:rPr lang="fr-FR" altLang="fr-FR"/>
              <a:t> Tests microbiologiques: T° et Tps optimum</a:t>
            </a:r>
          </a:p>
          <a:p>
            <a:pPr lvl="1"/>
            <a:r>
              <a:rPr lang="fr-FR" altLang="fr-FR"/>
              <a:t> Fiches techniques pour le personnel </a:t>
            </a:r>
          </a:p>
          <a:p>
            <a:pPr lvl="1"/>
            <a:r>
              <a:rPr lang="fr-FR" altLang="fr-FR"/>
              <a:t> Révisions fréquentes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altLang="fr-FR"/>
              <a:t>Fiches de contrôles: T° produit cuit</a:t>
            </a:r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  <a:p>
            <a:r>
              <a:rPr lang="fr-FR" altLang="fr-FR" b="1"/>
              <a:t>Réfrigération:</a:t>
            </a:r>
          </a:p>
          <a:p>
            <a:pPr lvl="1"/>
            <a:r>
              <a:rPr lang="fr-FR" altLang="fr-FR"/>
              <a:t> Mise en place d’une vitrine fermée (3°C) avec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fr-FR" altLang="fr-FR"/>
              <a:t>enregistreur de T° et alarme si panne </a:t>
            </a:r>
          </a:p>
          <a:p>
            <a:pPr lvl="1"/>
            <a:r>
              <a:rPr lang="fr-FR" altLang="fr-FR"/>
              <a:t> Révisions fréquentes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altLang="fr-FR"/>
              <a:t>Fiches de contrôles des T° (affichée, effective et produits)</a:t>
            </a:r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>
            <a:extLst>
              <a:ext uri="{FF2B5EF4-FFF2-40B4-BE49-F238E27FC236}">
                <a16:creationId xmlns:a16="http://schemas.microsoft.com/office/drawing/2014/main" id="{B4640A8D-A706-4FE7-80F2-E6AB54D313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832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altLang="fr-FR" b="1"/>
              <a:t>Matières premières</a:t>
            </a:r>
            <a:r>
              <a:rPr lang="fr-FR" altLang="fr-FR"/>
              <a:t>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/>
          </a:p>
          <a:p>
            <a:pPr lvl="1">
              <a:lnSpc>
                <a:spcPct val="90000"/>
              </a:lnSpc>
            </a:pPr>
            <a:r>
              <a:rPr lang="fr-FR" altLang="fr-FR"/>
              <a:t> Maîtrise en amont:</a:t>
            </a:r>
          </a:p>
          <a:p>
            <a:pPr lvl="2">
              <a:lnSpc>
                <a:spcPct val="90000"/>
              </a:lnSpc>
            </a:pPr>
            <a:r>
              <a:rPr lang="fr-FR" altLang="fr-FR"/>
              <a:t>Plan HACCP pour boulangerie et charcuterie</a:t>
            </a:r>
          </a:p>
          <a:p>
            <a:pPr lvl="2">
              <a:lnSpc>
                <a:spcPct val="90000"/>
              </a:lnSpc>
            </a:pPr>
            <a:r>
              <a:rPr lang="fr-FR" altLang="fr-FR"/>
              <a:t>Fournisseurs aux normes (audit de contrôles)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/>
          </a:p>
          <a:p>
            <a:pPr lvl="1">
              <a:lnSpc>
                <a:spcPct val="90000"/>
              </a:lnSpc>
            </a:pPr>
            <a:r>
              <a:rPr lang="fr-FR" altLang="fr-FR"/>
              <a:t> Contrôles à la réception:</a:t>
            </a:r>
          </a:p>
          <a:p>
            <a:pPr lvl="2">
              <a:lnSpc>
                <a:spcPct val="90000"/>
              </a:lnSpc>
            </a:pPr>
            <a:r>
              <a:rPr lang="fr-FR" altLang="fr-FR"/>
              <a:t>Tomates: Aspect visuel (moisissure, texture…)</a:t>
            </a:r>
          </a:p>
          <a:p>
            <a:pPr lvl="2">
              <a:lnSpc>
                <a:spcPct val="90000"/>
              </a:lnSpc>
            </a:pPr>
            <a:r>
              <a:rPr lang="fr-FR" altLang="fr-FR"/>
              <a:t>Panzetta et fromage: T° et DLC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/>
          </a:p>
          <a:p>
            <a:pPr lvl="1">
              <a:lnSpc>
                <a:spcPct val="90000"/>
              </a:lnSpc>
            </a:pPr>
            <a:r>
              <a:rPr lang="fr-FR" altLang="fr-FR"/>
              <a:t> Respect de la chaîne du froid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/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fr-FR"/>
              <a:t>			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AC4FB063-F05E-4C1B-9EAA-AD4F540C1B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Conclusion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E955CFF9-9C76-4D98-AF3B-A13B9D045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751387"/>
          </a:xfrm>
        </p:spPr>
        <p:txBody>
          <a:bodyPr/>
          <a:lstStyle/>
          <a:p>
            <a:r>
              <a:rPr lang="fr-FR" altLang="fr-FR"/>
              <a:t>Points forts:</a:t>
            </a:r>
          </a:p>
          <a:p>
            <a:pPr lvl="1"/>
            <a:r>
              <a:rPr lang="fr-FR" altLang="fr-FR"/>
              <a:t> Personnel sensible à l’hygiène</a:t>
            </a:r>
          </a:p>
          <a:p>
            <a:pPr lvl="1"/>
            <a:r>
              <a:rPr lang="fr-FR" altLang="fr-FR"/>
              <a:t> Matériels et locaux adaptés</a:t>
            </a:r>
          </a:p>
          <a:p>
            <a:pPr lvl="1"/>
            <a:r>
              <a:rPr lang="fr-FR" altLang="fr-FR"/>
              <a:t> Durée de vie du produit courte</a:t>
            </a:r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  <a:p>
            <a:r>
              <a:rPr lang="fr-FR" altLang="fr-FR"/>
              <a:t>Points faibles:</a:t>
            </a:r>
          </a:p>
          <a:p>
            <a:pPr lvl="1"/>
            <a:r>
              <a:rPr lang="fr-FR" altLang="fr-FR"/>
              <a:t> Pas de formation du personnel</a:t>
            </a:r>
          </a:p>
          <a:p>
            <a:pPr lvl="1"/>
            <a:r>
              <a:rPr lang="fr-FR" altLang="fr-FR"/>
              <a:t> Pas de traçabilité</a:t>
            </a:r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  <a:p>
            <a:pPr lvl="1">
              <a:buFont typeface="Wingdings" panose="05000000000000000000" pitchFamily="2" charset="2"/>
              <a:buNone/>
            </a:pPr>
            <a:endParaRPr lang="fr-FR" alt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352B0B62-8C91-47FE-845E-8D50D1D7C6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4000"/>
              <a:t>Présentation du « Point Chaud »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FB6344EB-C026-42F3-BFD5-F5B6EAFA2EC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4495800" cy="4968875"/>
          </a:xfrm>
        </p:spPr>
        <p:txBody>
          <a:bodyPr/>
          <a:lstStyle/>
          <a:p>
            <a:endParaRPr lang="fr-FR" altLang="fr-FR" sz="2400"/>
          </a:p>
          <a:p>
            <a:r>
              <a:rPr lang="fr-FR" altLang="fr-FR" sz="2400"/>
              <a:t>Pluriactivité: Plats cuisinés, poulets rôtis, crêpes, sandwichs, boissons…</a:t>
            </a:r>
          </a:p>
          <a:p>
            <a:r>
              <a:rPr lang="fr-FR" altLang="fr-FR" sz="2400"/>
              <a:t>Créer en 2004</a:t>
            </a:r>
          </a:p>
          <a:p>
            <a:r>
              <a:rPr lang="fr-FR" altLang="fr-FR" sz="2400"/>
              <a:t>6 employées et 1 chef de rayon</a:t>
            </a:r>
          </a:p>
          <a:p>
            <a:r>
              <a:rPr lang="fr-FR" altLang="fr-FR" sz="2400"/>
              <a:t>Sandwich, panini:</a:t>
            </a:r>
          </a:p>
          <a:p>
            <a:pPr>
              <a:buFont typeface="Wingdings" panose="05000000000000000000" pitchFamily="2" charset="2"/>
              <a:buNone/>
            </a:pPr>
            <a:r>
              <a:rPr lang="fr-FR" altLang="fr-FR" sz="2400">
                <a:sym typeface="Wingdings" panose="05000000000000000000" pitchFamily="2" charset="2"/>
              </a:rPr>
              <a:t> Produits frais, vente directe, consommation immédiate (pas de cible particulière)</a:t>
            </a:r>
          </a:p>
          <a:p>
            <a:pPr>
              <a:buFont typeface="Wingdings" panose="05000000000000000000" pitchFamily="2" charset="2"/>
              <a:buNone/>
            </a:pPr>
            <a:endParaRPr lang="fr-FR" altLang="fr-FR" sz="2400">
              <a:sym typeface="Wingdings" panose="05000000000000000000" pitchFamily="2" charset="2"/>
            </a:endParaRPr>
          </a:p>
        </p:txBody>
      </p:sp>
      <p:graphicFrame>
        <p:nvGraphicFramePr>
          <p:cNvPr id="35844" name="Object 4">
            <a:extLst>
              <a:ext uri="{FF2B5EF4-FFF2-40B4-BE49-F238E27FC236}">
                <a16:creationId xmlns:a16="http://schemas.microsoft.com/office/drawing/2014/main" id="{67BA4EC0-D4D7-47AB-8E9B-D5EAE31C52B7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4427538" y="1989138"/>
          <a:ext cx="4716462" cy="384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Image bitmap" r:id="rId3" imgW="3905795" imgH="2933333" progId="Paint.Picture">
                  <p:embed/>
                </p:oleObj>
              </mc:Choice>
              <mc:Fallback>
                <p:oleObj name="Image bitmap" r:id="rId3" imgW="3905795" imgH="2933333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1989138"/>
                        <a:ext cx="4716462" cy="3843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A4E2683-39C4-41C7-A432-DDA7CBC2CA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Ingrédients:</a:t>
            </a:r>
          </a:p>
        </p:txBody>
      </p:sp>
      <p:graphicFrame>
        <p:nvGraphicFramePr>
          <p:cNvPr id="40229" name="Group 293">
            <a:extLst>
              <a:ext uri="{FF2B5EF4-FFF2-40B4-BE49-F238E27FC236}">
                <a16:creationId xmlns:a16="http://schemas.microsoft.com/office/drawing/2014/main" id="{53C501DA-D191-43C1-AF73-893DDD4AC14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28775"/>
          <a:ext cx="8218488" cy="4757738"/>
        </p:xfrm>
        <a:graphic>
          <a:graphicData uri="http://schemas.openxmlformats.org/drawingml/2006/table">
            <a:tbl>
              <a:tblPr/>
              <a:tblGrid>
                <a:gridCol w="2265363">
                  <a:extLst>
                    <a:ext uri="{9D8B030D-6E8A-4147-A177-3AD203B41FA5}">
                      <a16:colId xmlns:a16="http://schemas.microsoft.com/office/drawing/2014/main" val="3091373506"/>
                    </a:ext>
                  </a:extLst>
                </a:gridCol>
                <a:gridCol w="2978150">
                  <a:extLst>
                    <a:ext uri="{9D8B030D-6E8A-4147-A177-3AD203B41FA5}">
                      <a16:colId xmlns:a16="http://schemas.microsoft.com/office/drawing/2014/main" val="3770764191"/>
                    </a:ext>
                  </a:extLst>
                </a:gridCol>
                <a:gridCol w="2974975">
                  <a:extLst>
                    <a:ext uri="{9D8B030D-6E8A-4147-A177-3AD203B41FA5}">
                      <a16:colId xmlns:a16="http://schemas.microsoft.com/office/drawing/2014/main" val="384349960"/>
                    </a:ext>
                  </a:extLst>
                </a:gridCol>
              </a:tblGrid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Provenance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Caractéristiques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876978"/>
                  </a:ext>
                </a:extLst>
              </a:tr>
              <a:tr h="879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Pain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Boulangerie de la grande surface 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T° ambiante, A</a:t>
                      </a:r>
                      <a:r>
                        <a:rPr kumimoji="0" lang="fr-FR" altLang="fr-FR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 </a:t>
                      </a: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faible</a:t>
                      </a:r>
                      <a:endParaRPr kumimoji="0" lang="fr-FR" altLang="fr-FR" sz="16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940071"/>
                  </a:ext>
                </a:extLst>
              </a:tr>
              <a:tr h="877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Panzetta en tranches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Charcuterie à la coupe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T°:4°C, emballage papier, 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985914"/>
                  </a:ext>
                </a:extLst>
              </a:tr>
              <a:tr h="1104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Tomates fraîches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Rayon fruits et légumes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T° ambiante, emballage plastique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200993"/>
                  </a:ext>
                </a:extLst>
              </a:tr>
              <a:tr h="1103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Fromage de chèvre Casino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Rayon fromages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Conditionné, 4°C </a:t>
                      </a:r>
                      <a:endParaRPr kumimoji="0" lang="fr-FR" altLang="fr-F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43849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1E8C418-26FF-4890-92BF-1A9E51617E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Fiche produit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67033FEC-9130-4B67-A694-6BD6FF9F01F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altLang="fr-FR" sz="2800"/>
              <a:t>Produit intermédiaire:</a:t>
            </a:r>
          </a:p>
          <a:p>
            <a:pPr lvl="1">
              <a:lnSpc>
                <a:spcPct val="90000"/>
              </a:lnSpc>
            </a:pPr>
            <a:r>
              <a:rPr lang="fr-FR" altLang="fr-FR" sz="2400"/>
              <a:t>Panini assemblé, non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fr-FR" sz="2400"/>
              <a:t>cuit: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fr-FR" sz="2400"/>
              <a:t>Stockage à  + 5°C de 1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fr-FR" sz="2400"/>
              <a:t>à 30 h environ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 sz="2400"/>
          </a:p>
          <a:p>
            <a:pPr>
              <a:lnSpc>
                <a:spcPct val="90000"/>
              </a:lnSpc>
            </a:pPr>
            <a:r>
              <a:rPr lang="fr-FR" altLang="fr-FR" sz="2800"/>
              <a:t>Produit fini:	</a:t>
            </a:r>
          </a:p>
          <a:p>
            <a:pPr lvl="1">
              <a:lnSpc>
                <a:spcPct val="90000"/>
              </a:lnSpc>
            </a:pPr>
            <a:r>
              <a:rPr lang="fr-FR" altLang="fr-FR" sz="2400"/>
              <a:t>Panini cuit et emballé: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fr-FR" sz="2400"/>
              <a:t>Remise directe au client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 sz="2400"/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fr-FR" sz="2400"/>
          </a:p>
        </p:txBody>
      </p:sp>
      <p:pic>
        <p:nvPicPr>
          <p:cNvPr id="36873" name="Picture 9">
            <a:extLst>
              <a:ext uri="{FF2B5EF4-FFF2-40B4-BE49-F238E27FC236}">
                <a16:creationId xmlns:a16="http://schemas.microsoft.com/office/drawing/2014/main" id="{EB1EC941-A970-4292-90AD-B0EA00E8C9B9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620713"/>
            <a:ext cx="4140200" cy="31067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36876" name="Object 12">
            <a:extLst>
              <a:ext uri="{FF2B5EF4-FFF2-40B4-BE49-F238E27FC236}">
                <a16:creationId xmlns:a16="http://schemas.microsoft.com/office/drawing/2014/main" id="{2B0DBF14-99E8-49BD-B739-933A49D49441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5003800" y="3849688"/>
          <a:ext cx="4140200" cy="281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Image bitmap" r:id="rId4" imgW="4610744" imgH="3134162" progId="Paint.Picture">
                  <p:embed/>
                </p:oleObj>
              </mc:Choice>
              <mc:Fallback>
                <p:oleObj name="Image bitmap" r:id="rId4" imgW="4610744" imgH="3134162" progId="Paint.Picture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849688"/>
                        <a:ext cx="4140200" cy="2814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3" name="Object 5">
            <a:extLst>
              <a:ext uri="{FF2B5EF4-FFF2-40B4-BE49-F238E27FC236}">
                <a16:creationId xmlns:a16="http://schemas.microsoft.com/office/drawing/2014/main" id="{A71B5234-F0A9-463D-9F12-ECAC8A57F155}"/>
              </a:ext>
            </a:extLst>
          </p:cNvPr>
          <p:cNvGraphicFramePr>
            <a:graphicFrameLocks noChangeAspect="1"/>
          </p:cNvGraphicFramePr>
          <p:nvPr>
            <p:ph/>
          </p:nvPr>
        </p:nvGraphicFramePr>
        <p:xfrm>
          <a:off x="806450" y="457200"/>
          <a:ext cx="7726363" cy="630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Image bitmap" r:id="rId3" imgW="7144747" imgH="5133333" progId="Paint.Picture">
                  <p:embed/>
                </p:oleObj>
              </mc:Choice>
              <mc:Fallback>
                <p:oleObj name="Image bitmap" r:id="rId3" imgW="7144747" imgH="5133333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50" y="457200"/>
                        <a:ext cx="7726363" cy="6300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6">
            <a:extLst>
              <a:ext uri="{FF2B5EF4-FFF2-40B4-BE49-F238E27FC236}">
                <a16:creationId xmlns:a16="http://schemas.microsoft.com/office/drawing/2014/main" id="{2A162F19-A174-4861-844C-2AEA52E99B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fr-FR" altLang="fr-FR" sz="4000"/>
              <a:t>Plan et diagramme des flux</a:t>
            </a:r>
          </a:p>
        </p:txBody>
      </p:sp>
      <p:sp>
        <p:nvSpPr>
          <p:cNvPr id="38919" name="Rectangle 7">
            <a:extLst>
              <a:ext uri="{FF2B5EF4-FFF2-40B4-BE49-F238E27FC236}">
                <a16:creationId xmlns:a16="http://schemas.microsoft.com/office/drawing/2014/main" id="{A25686B5-F00F-4179-A896-B044C49718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  <p:graphicFrame>
        <p:nvGraphicFramePr>
          <p:cNvPr id="38916" name="Object 4">
            <a:extLst>
              <a:ext uri="{FF2B5EF4-FFF2-40B4-BE49-F238E27FC236}">
                <a16:creationId xmlns:a16="http://schemas.microsoft.com/office/drawing/2014/main" id="{7F5316E2-D676-461F-8423-8814C768DF43}"/>
              </a:ext>
            </a:extLst>
          </p:cNvPr>
          <p:cNvGraphicFramePr>
            <a:graphicFrameLocks noChangeAspect="1"/>
          </p:cNvGraphicFramePr>
          <p:nvPr>
            <p:ph idx="4294967295"/>
          </p:nvPr>
        </p:nvGraphicFramePr>
        <p:xfrm>
          <a:off x="611188" y="1341438"/>
          <a:ext cx="8229600" cy="505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Image bitmap" r:id="rId3" imgW="7640116" imgH="4361905" progId="Paint.Picture">
                  <p:embed/>
                </p:oleObj>
              </mc:Choice>
              <mc:Fallback>
                <p:oleObj name="Image bitmap" r:id="rId3" imgW="7640116" imgH="436190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341438"/>
                        <a:ext cx="8229600" cy="505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1" name="Text Box 9">
            <a:extLst>
              <a:ext uri="{FF2B5EF4-FFF2-40B4-BE49-F238E27FC236}">
                <a16:creationId xmlns:a16="http://schemas.microsoft.com/office/drawing/2014/main" id="{4742F82D-B8F4-4A12-90A7-08C41EB3D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3141663"/>
            <a:ext cx="19240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/>
              <a:t>Chèvre et Panzetta</a:t>
            </a:r>
          </a:p>
        </p:txBody>
      </p:sp>
      <p:sp>
        <p:nvSpPr>
          <p:cNvPr id="38922" name="Text Box 10">
            <a:extLst>
              <a:ext uri="{FF2B5EF4-FFF2-40B4-BE49-F238E27FC236}">
                <a16:creationId xmlns:a16="http://schemas.microsoft.com/office/drawing/2014/main" id="{5D9E0126-E420-476B-9823-8EBC79909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88" y="2636838"/>
            <a:ext cx="974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/>
              <a:t>Tomates</a:t>
            </a:r>
          </a:p>
        </p:txBody>
      </p:sp>
      <p:sp>
        <p:nvSpPr>
          <p:cNvPr id="38923" name="Text Box 11">
            <a:extLst>
              <a:ext uri="{FF2B5EF4-FFF2-40B4-BE49-F238E27FC236}">
                <a16:creationId xmlns:a16="http://schemas.microsoft.com/office/drawing/2014/main" id="{3065C39E-4F0C-4384-86C9-03A0412F2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25" y="3644900"/>
            <a:ext cx="588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600"/>
              <a:t>Pain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35" name="Rectangle 879">
            <a:extLst>
              <a:ext uri="{FF2B5EF4-FFF2-40B4-BE49-F238E27FC236}">
                <a16:creationId xmlns:a16="http://schemas.microsoft.com/office/drawing/2014/main" id="{9BBD895A-DB58-4326-904C-1F41545387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r>
              <a:rPr lang="fr-FR" altLang="fr-FR"/>
              <a:t>Dangers Biologiques recensés</a:t>
            </a:r>
          </a:p>
        </p:txBody>
      </p:sp>
      <p:graphicFrame>
        <p:nvGraphicFramePr>
          <p:cNvPr id="51651" name="Group 1475">
            <a:extLst>
              <a:ext uri="{FF2B5EF4-FFF2-40B4-BE49-F238E27FC236}">
                <a16:creationId xmlns:a16="http://schemas.microsoft.com/office/drawing/2014/main" id="{6876D042-BD73-47A5-9DE0-7ECEFDBA45D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196975"/>
          <a:ext cx="8229600" cy="5507038"/>
        </p:xfrm>
        <a:graphic>
          <a:graphicData uri="http://schemas.openxmlformats.org/drawingml/2006/table">
            <a:tbl>
              <a:tblPr/>
              <a:tblGrid>
                <a:gridCol w="1741488">
                  <a:extLst>
                    <a:ext uri="{9D8B030D-6E8A-4147-A177-3AD203B41FA5}">
                      <a16:colId xmlns:a16="http://schemas.microsoft.com/office/drawing/2014/main" val="3844076763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330820556"/>
                    </a:ext>
                  </a:extLst>
                </a:gridCol>
                <a:gridCol w="1741487">
                  <a:extLst>
                    <a:ext uri="{9D8B030D-6E8A-4147-A177-3AD203B41FA5}">
                      <a16:colId xmlns:a16="http://schemas.microsoft.com/office/drawing/2014/main" val="505368487"/>
                    </a:ext>
                  </a:extLst>
                </a:gridCol>
                <a:gridCol w="1741488">
                  <a:extLst>
                    <a:ext uri="{9D8B030D-6E8A-4147-A177-3AD203B41FA5}">
                      <a16:colId xmlns:a16="http://schemas.microsoft.com/office/drawing/2014/main" val="266207501"/>
                    </a:ext>
                  </a:extLst>
                </a:gridCol>
                <a:gridCol w="1741487">
                  <a:extLst>
                    <a:ext uri="{9D8B030D-6E8A-4147-A177-3AD203B41FA5}">
                      <a16:colId xmlns:a16="http://schemas.microsoft.com/office/drawing/2014/main" val="2686139422"/>
                    </a:ext>
                  </a:extLst>
                </a:gridCol>
              </a:tblGrid>
              <a:tr h="603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Causes des dangers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Etapes concernées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Dangers identifiés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en place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à prendre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506056"/>
                  </a:ext>
                </a:extLst>
              </a:tr>
              <a:tr h="390525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Matériaux: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863746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Matières premières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Toutes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Contamination initiale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Respect DLC,Observations visuelles, Lavage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Actions en amont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4497320"/>
                  </a:ext>
                </a:extLst>
              </a:tr>
              <a:tr h="603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Film plastique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et 5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Mauvais stockage: Contamination par mat. 1ères ou personnel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Appareil dérouleur suspendu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5572324"/>
                  </a:ext>
                </a:extLst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Sac en papier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à 9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Distributeur ou boite hermétique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016458"/>
                  </a:ext>
                </a:extLst>
              </a:tr>
              <a:tr h="390525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Matériels: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03734"/>
                  </a:ext>
                </a:extLst>
              </a:tr>
              <a:tr h="603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Couteau, spatule, plats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à 5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Mauvais nettoyage: Dvpmnt bactérien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professionnels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Protocole de nettoyage désinfection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988822"/>
                  </a:ext>
                </a:extLst>
              </a:tr>
              <a:tr h="603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Vitrine réfrigérée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Panne ou disfonctionnement: mauvaise T° :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Dvpmnt/ non élimination du danger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Contrôles journaliers de la T° - Entretien régulier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562824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Appareil de cuisson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Panne facilement détectable: arrêt de la vente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Entretien régulier 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1184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310" name="Group 1086">
            <a:extLst>
              <a:ext uri="{FF2B5EF4-FFF2-40B4-BE49-F238E27FC236}">
                <a16:creationId xmlns:a16="http://schemas.microsoft.com/office/drawing/2014/main" id="{FA24A6B3-55D5-46D9-9F57-616FABD28006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611188" y="476250"/>
          <a:ext cx="8229600" cy="6162675"/>
        </p:xfrm>
        <a:graphic>
          <a:graphicData uri="http://schemas.openxmlformats.org/drawingml/2006/table">
            <a:tbl>
              <a:tblPr/>
              <a:tblGrid>
                <a:gridCol w="1741487">
                  <a:extLst>
                    <a:ext uri="{9D8B030D-6E8A-4147-A177-3AD203B41FA5}">
                      <a16:colId xmlns:a16="http://schemas.microsoft.com/office/drawing/2014/main" val="1456309969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3179737233"/>
                    </a:ext>
                  </a:extLst>
                </a:gridCol>
                <a:gridCol w="1741488">
                  <a:extLst>
                    <a:ext uri="{9D8B030D-6E8A-4147-A177-3AD203B41FA5}">
                      <a16:colId xmlns:a16="http://schemas.microsoft.com/office/drawing/2014/main" val="1611510112"/>
                    </a:ext>
                  </a:extLst>
                </a:gridCol>
                <a:gridCol w="1741487">
                  <a:extLst>
                    <a:ext uri="{9D8B030D-6E8A-4147-A177-3AD203B41FA5}">
                      <a16:colId xmlns:a16="http://schemas.microsoft.com/office/drawing/2014/main" val="2545214057"/>
                    </a:ext>
                  </a:extLst>
                </a:gridCol>
                <a:gridCol w="1741488">
                  <a:extLst>
                    <a:ext uri="{9D8B030D-6E8A-4147-A177-3AD203B41FA5}">
                      <a16:colId xmlns:a16="http://schemas.microsoft.com/office/drawing/2014/main" val="763312860"/>
                    </a:ext>
                  </a:extLst>
                </a:gridCol>
              </a:tblGrid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Causes des dangers</a:t>
                      </a:r>
                      <a:endParaRPr kumimoji="0" lang="fr-FR" altLang="fr-F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Etapes concernées</a:t>
                      </a:r>
                      <a:endParaRPr kumimoji="0" lang="fr-FR" altLang="fr-F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Dangers identifiés</a:t>
                      </a:r>
                      <a:endParaRPr kumimoji="0" lang="fr-FR" altLang="fr-F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en place</a:t>
                      </a:r>
                      <a:endParaRPr kumimoji="0" lang="fr-FR" altLang="fr-F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 à prendre</a:t>
                      </a:r>
                      <a:endParaRPr kumimoji="0" lang="fr-FR" altLang="fr-F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737684"/>
                  </a:ext>
                </a:extLst>
              </a:tr>
              <a:tr h="392113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 d'œuvre: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405832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Hygiène du personnel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à 9 (Surtout 2 et 3)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Contamination par flore commensale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Tablier, Gants, Visière, Sabots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Formation, fiches techniques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569213"/>
                  </a:ext>
                </a:extLst>
              </a:tr>
              <a:tr h="8397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Pratiques (fréquence des désinfections, changement de gants)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à 6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Contaminations croisées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Lavabo à commande non manuelle – Fiche de désinfection des mains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469889"/>
                  </a:ext>
                </a:extLst>
              </a:tr>
              <a:tr h="392113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Méthode: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189518"/>
                  </a:ext>
                </a:extLst>
              </a:tr>
              <a:tr h="509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Tps de préparation long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à 4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Développement bactérien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Limiter les interruptions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18527"/>
                  </a:ext>
                </a:extLst>
              </a:tr>
              <a:tr h="509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Pluriactivité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Toutes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Contaminations croisées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Spécialisation des postes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668376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Temps et T° de cuisson variables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Mauvaise cuisson: non élimination des dangers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Thermostat réglable, Appréciation visuelle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Protocole de cuisson               ( Tps et T°)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526085"/>
                  </a:ext>
                </a:extLst>
              </a:tr>
              <a:tr h="392113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Milieu: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891742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Préparation à température ambiante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à 4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T° favorable développement bactérien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Climatisation du poste ou matières 1ères au frais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108484"/>
                  </a:ext>
                </a:extLst>
              </a:tr>
              <a:tr h="606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Tue-mouche au dessus du plan de travail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à 4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Présence dans le produit fini, Contamination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Changement du système</a:t>
                      </a:r>
                      <a:endParaRPr kumimoji="0" lang="fr-FR" altLang="fr-F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23832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>
            <a:extLst>
              <a:ext uri="{FF2B5EF4-FFF2-40B4-BE49-F238E27FC236}">
                <a16:creationId xmlns:a16="http://schemas.microsoft.com/office/drawing/2014/main" id="{FD3D6420-8E94-491A-8D1E-9F87B66ECFCD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549275"/>
            <a:ext cx="8178800" cy="61341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0">
      <a:dk1>
        <a:srgbClr val="000000"/>
      </a:dk1>
      <a:lt1>
        <a:srgbClr val="FFFFFF"/>
      </a:lt1>
      <a:dk2>
        <a:srgbClr val="000000"/>
      </a:dk2>
      <a:lt2>
        <a:srgbClr val="FF9900"/>
      </a:lt2>
      <a:accent1>
        <a:srgbClr val="FFCC99"/>
      </a:accent1>
      <a:accent2>
        <a:srgbClr val="FBA313"/>
      </a:accent2>
      <a:accent3>
        <a:srgbClr val="FFFFFF"/>
      </a:accent3>
      <a:accent4>
        <a:srgbClr val="000000"/>
      </a:accent4>
      <a:accent5>
        <a:srgbClr val="FFE2CA"/>
      </a:accent5>
      <a:accent6>
        <a:srgbClr val="E39310"/>
      </a:accent6>
      <a:hlink>
        <a:srgbClr val="CC3300"/>
      </a:hlink>
      <a:folHlink>
        <a:srgbClr val="FCC66E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</TotalTime>
  <Words>804</Words>
  <Application>Microsoft Office PowerPoint</Application>
  <PresentationFormat>Affichage à l'écran (4:3)</PresentationFormat>
  <Paragraphs>202</Paragraphs>
  <Slides>14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Times New Roman</vt:lpstr>
      <vt:lpstr>Wingdings</vt:lpstr>
      <vt:lpstr>Arial Black</vt:lpstr>
      <vt:lpstr>Pixel</vt:lpstr>
      <vt:lpstr>Image bitmap</vt:lpstr>
      <vt:lpstr>Plan HACCP: Panini Panzetta - Chèvre</vt:lpstr>
      <vt:lpstr>Présentation du « Point Chaud »</vt:lpstr>
      <vt:lpstr>Ingrédients:</vt:lpstr>
      <vt:lpstr>Fiche produit</vt:lpstr>
      <vt:lpstr>Présentation PowerPoint</vt:lpstr>
      <vt:lpstr>Plan et diagramme des flux</vt:lpstr>
      <vt:lpstr>Dangers Biologiques recensés</vt:lpstr>
      <vt:lpstr>Présentation PowerPoint</vt:lpstr>
      <vt:lpstr>Présentation PowerPoint</vt:lpstr>
      <vt:lpstr>Autres dangers recensés:</vt:lpstr>
      <vt:lpstr>Description des CCP</vt:lpstr>
      <vt:lpstr>Présentation PowerPoint</vt:lpstr>
      <vt:lpstr>Présentation PowerPoint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HACCP: Panini Panzetta - Chèvre</dc:title>
  <dc:creator>Aragni Chjara</dc:creator>
  <cp:lastModifiedBy>joël Leboucher</cp:lastModifiedBy>
  <cp:revision>29</cp:revision>
  <dcterms:created xsi:type="dcterms:W3CDTF">2006-01-30T10:20:09Z</dcterms:created>
  <dcterms:modified xsi:type="dcterms:W3CDTF">2020-02-27T14:34:32Z</dcterms:modified>
</cp:coreProperties>
</file>