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theme/themeOverride45.xml" ContentType="application/vnd.openxmlformats-officedocument.themeOverride+xml"/>
  <Override PartName="/ppt/theme/themeOverride46.xml" ContentType="application/vnd.openxmlformats-officedocument.themeOverride+xml"/>
  <Override PartName="/ppt/theme/themeOverride47.xml" ContentType="application/vnd.openxmlformats-officedocument.themeOverride+xml"/>
  <Override PartName="/ppt/theme/themeOverride48.xml" ContentType="application/vnd.openxmlformats-officedocument.themeOverrid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ppt/theme/themeOverride51.xml" ContentType="application/vnd.openxmlformats-officedocument.themeOverride+xml"/>
  <Override PartName="/ppt/theme/themeOverride52.xml" ContentType="application/vnd.openxmlformats-officedocument.themeOverride+xml"/>
  <Override PartName="/ppt/theme/themeOverride53.xml" ContentType="application/vnd.openxmlformats-officedocument.themeOverride+xml"/>
  <Override PartName="/ppt/theme/themeOverride54.xml" ContentType="application/vnd.openxmlformats-officedocument.themeOverride+xml"/>
  <Override PartName="/ppt/theme/themeOverride5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5"/>
  </p:handoutMasterIdLst>
  <p:sldIdLst>
    <p:sldId id="256" r:id="rId2"/>
    <p:sldId id="259" r:id="rId3"/>
    <p:sldId id="260" r:id="rId4"/>
    <p:sldId id="271" r:id="rId5"/>
    <p:sldId id="278" r:id="rId6"/>
    <p:sldId id="276" r:id="rId7"/>
    <p:sldId id="277" r:id="rId8"/>
    <p:sldId id="288" r:id="rId9"/>
    <p:sldId id="286" r:id="rId10"/>
    <p:sldId id="289" r:id="rId11"/>
    <p:sldId id="294" r:id="rId12"/>
    <p:sldId id="295" r:id="rId13"/>
    <p:sldId id="296" r:id="rId14"/>
    <p:sldId id="298" r:id="rId15"/>
    <p:sldId id="297" r:id="rId16"/>
    <p:sldId id="299" r:id="rId17"/>
    <p:sldId id="302" r:id="rId18"/>
    <p:sldId id="303" r:id="rId19"/>
    <p:sldId id="305" r:id="rId20"/>
    <p:sldId id="304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7" r:id="rId46"/>
    <p:sldId id="338" r:id="rId47"/>
    <p:sldId id="339" r:id="rId48"/>
    <p:sldId id="340" r:id="rId49"/>
    <p:sldId id="341" r:id="rId50"/>
    <p:sldId id="342" r:id="rId51"/>
    <p:sldId id="343" r:id="rId52"/>
    <p:sldId id="344" r:id="rId53"/>
    <p:sldId id="345" r:id="rId54"/>
    <p:sldId id="346" r:id="rId55"/>
    <p:sldId id="347" r:id="rId56"/>
    <p:sldId id="348" r:id="rId57"/>
    <p:sldId id="349" r:id="rId58"/>
    <p:sldId id="350" r:id="rId59"/>
    <p:sldId id="351" r:id="rId60"/>
    <p:sldId id="352" r:id="rId61"/>
    <p:sldId id="353" r:id="rId62"/>
    <p:sldId id="354" r:id="rId63"/>
    <p:sldId id="355" r:id="rId64"/>
    <p:sldId id="356" r:id="rId65"/>
    <p:sldId id="357" r:id="rId66"/>
    <p:sldId id="359" r:id="rId67"/>
    <p:sldId id="360" r:id="rId68"/>
    <p:sldId id="362" r:id="rId69"/>
    <p:sldId id="363" r:id="rId70"/>
    <p:sldId id="364" r:id="rId71"/>
    <p:sldId id="365" r:id="rId72"/>
    <p:sldId id="366" r:id="rId73"/>
    <p:sldId id="367" r:id="rId74"/>
  </p:sldIdLst>
  <p:sldSz cx="9144000" cy="6858000" type="screen4x3"/>
  <p:notesSz cx="6856413" cy="9750425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7C80"/>
    <a:srgbClr val="CCECFF"/>
    <a:srgbClr val="CCCC00"/>
    <a:srgbClr val="FF0000"/>
    <a:srgbClr val="CCFFCC"/>
    <a:srgbClr val="CC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/>
    <p:restoredTop sz="90929"/>
  </p:normalViewPr>
  <p:slideViewPr>
    <p:cSldViewPr>
      <p:cViewPr varScale="1">
        <p:scale>
          <a:sx n="90" d="100"/>
          <a:sy n="90" d="100"/>
        </p:scale>
        <p:origin x="141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EE9EF1D3-8FE5-452B-84DE-D4B5F41D0A1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fr-FR"/>
          </a:p>
        </p:txBody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0358CDB7-75AC-4AC9-A5FD-E4E6759155B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fr-FR"/>
          </a:p>
        </p:txBody>
      </p:sp>
      <p:sp>
        <p:nvSpPr>
          <p:cNvPr id="84996" name="Rectangle 4">
            <a:extLst>
              <a:ext uri="{FF2B5EF4-FFF2-40B4-BE49-F238E27FC236}">
                <a16:creationId xmlns:a16="http://schemas.microsoft.com/office/drawing/2014/main" id="{816261FC-F962-41E5-BC79-A77B83C2881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63063"/>
            <a:ext cx="297180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fr-FR"/>
          </a:p>
        </p:txBody>
      </p:sp>
      <p:sp>
        <p:nvSpPr>
          <p:cNvPr id="84997" name="Rectangle 5">
            <a:extLst>
              <a:ext uri="{FF2B5EF4-FFF2-40B4-BE49-F238E27FC236}">
                <a16:creationId xmlns:a16="http://schemas.microsoft.com/office/drawing/2014/main" id="{8D5F75AE-75ED-46DE-902E-9F1BF1A68A9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63063"/>
            <a:ext cx="297180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DAA5AE-970F-4A17-B91E-917A337C949E}" type="slidenum">
              <a:rPr lang="fr-FR" altLang="fr-FR"/>
              <a:pPr/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053BE0-CE80-4500-819D-9681D5A270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59C61DD-3079-464C-B7DA-CA75338B80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2810891-E3C3-4DB5-8590-DFD39F4CF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7296D6-2733-49BE-AD2A-948E96D8D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0E6979C-14C3-4CBE-B1B2-94DF65191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BF377-F42D-4670-8EE4-A384D6394D0F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964289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38CC0A-086D-439E-AC37-F69EAE6E0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26D45BF-4CDE-4AB9-961F-B33E46A53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10A784-1302-4AB0-B22D-C32309656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E57197-BCA8-4DAE-9E5C-90026714B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C75D71-B19D-47FC-921C-53F2BABB1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1D206-56BE-4323-820B-88A136FD2A65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85091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CA02164-2CDB-4754-8152-8A82B4B03B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19155C1-6356-4816-B77E-DC767FEBC4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CC5418D-DB28-45FB-BC95-D82A676B3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2532C5C-6CFB-4ACE-920C-3165BC9F0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A30DDB-08FC-46D8-B595-98EA5BA42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603D71-D8F9-48AE-A6C7-DA7F01BC68A5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968586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2C5F5-1111-42EC-A567-14FDB03C4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C8FA0D3-3752-4C83-9557-C6CEF92DCA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2E6C83-8B1A-4CBE-B9AF-0C947563D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BFE668A-88B3-465D-905F-E17868E99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4ED30E-45D2-4673-A50C-09C089416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C3854-1B6C-4B04-981B-4FE4FF5505FE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897114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6306F2-AABF-4B2A-B78D-A64A93736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FA548B9-73C8-4276-BF46-7BFE704921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CAC6AC-BCF7-4168-9384-8E2552572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FA6FE73-0EE6-4BE3-ADE4-A7FABC3DB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97AE0FB-E353-4CDC-A30A-CDFDD82D7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FFCBCA-1E07-4FB9-85A3-8C40C0082F43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59871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F4B342-2C94-4543-AEC9-C87E6C832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CA8AFD-1DC8-40E5-BFFB-AA4ABC69FA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6AAEE80-5733-4703-9B30-6D6A9513D2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268615E-F207-484F-9A28-6CDED6F28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AB23BE-23A9-4B6E-B5B5-F57893342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AAA7015-F6AE-4C3F-90D4-0DE045667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041BF7-9812-4788-AE18-043167842453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3483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68CD66-A250-40A4-AEAE-938940146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7E8719-C7F0-4E80-A46A-0D1A2FD2F7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5FF547C-2F42-459D-AF5D-23A43F351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51332EC-4FA1-405F-AB64-66FE8C147F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0EF5077-8E27-490F-A947-4FDD60A395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C11F7B5-F009-4B11-A699-A8A141D43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E607903-1959-458E-B92D-B40CD92C4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CAE2292-DA99-4124-A849-5FE80C0CF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D3A064-59F7-4A6E-A1BF-D873B376D8EE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151208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46AD3E-4054-418A-A0D2-150938CB0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4A8C557-AED3-41DC-B2A3-F47B1BECC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6B66869-D192-4A96-8300-3F6595C48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3634A83-9193-4E3A-9D56-A8EC68BE9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28048-535B-49F0-937F-4A142C70D704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9300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780E2ED-327D-452A-B69A-7E95A76AA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CCDF079-85C4-46C6-A235-14A350E85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83AB8E4-B698-45D0-8BB7-D1E42405E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850336-564B-41A9-8177-5C149311955B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029967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88C0A6-1314-4C03-A25A-FB08B58B5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44F565-05C9-4C6E-9DCD-E1C6CA033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7748D02-9633-4DF4-AF5E-FEFE4BC826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6D6417D-EF69-42C2-8034-A8EC2F3EC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CDC554D-F379-4C7F-9338-CA5182140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50A2D1C-B7E9-4ADF-AB3B-1E5C81758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FAB94-926F-40B9-8F91-9B5DCAAF4E09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271666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ADDC0F-6201-47C4-B36F-A25942E5E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465F84F-238E-47AD-A7F3-13D167F633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0E8E6A-75B4-4D2F-9F45-05A2283F5F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E4B715C-CFB5-4F61-839F-83CF281D3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AB84363-E360-43C5-9642-8BA14B3D9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4506903-04F2-4B4C-A22D-C02FB6AEB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B60CA6-D945-4385-B575-0982B6B06055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47353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E1970E8-BA57-4903-9B80-56CA63C833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 du masque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67DDF44-D18D-4EEC-901C-316CD42FC7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C708AA7-0A1E-4198-A047-9CA97750733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fr-FR" altLang="fr-F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5756EB6-0AB9-4B3E-9CF6-EE97CB8B961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fr-FR" altLang="fr-F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0B6934A-5C3E-446D-B80F-63BC38BD188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58EBD298-03DD-4227-BDB5-5AEEF2401B8D}" type="slidenum">
              <a:rPr lang="fr-FR" altLang="fr-FR"/>
              <a:pPr/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8.wmf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1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2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12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12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12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7.xml"/><Relationship Id="rId4" Type="http://schemas.openxmlformats.org/officeDocument/2006/relationships/image" Target="../media/image12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8.xml"/><Relationship Id="rId4" Type="http://schemas.openxmlformats.org/officeDocument/2006/relationships/image" Target="../media/image12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9.xml"/><Relationship Id="rId4" Type="http://schemas.openxmlformats.org/officeDocument/2006/relationships/image" Target="../media/image1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0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Relationship Id="rId9" Type="http://schemas.openxmlformats.org/officeDocument/2006/relationships/image" Target="../media/image18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1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2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3.xml"/><Relationship Id="rId4" Type="http://schemas.openxmlformats.org/officeDocument/2006/relationships/image" Target="../media/image12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4.xml"/><Relationship Id="rId4" Type="http://schemas.openxmlformats.org/officeDocument/2006/relationships/image" Target="../media/image12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5.xml"/><Relationship Id="rId4" Type="http://schemas.openxmlformats.org/officeDocument/2006/relationships/image" Target="../media/image12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6.xml"/><Relationship Id="rId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7.xml"/><Relationship Id="rId4" Type="http://schemas.openxmlformats.org/officeDocument/2006/relationships/image" Target="../media/image12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8.xml"/><Relationship Id="rId4" Type="http://schemas.openxmlformats.org/officeDocument/2006/relationships/image" Target="../media/image12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9.xml"/><Relationship Id="rId4" Type="http://schemas.openxmlformats.org/officeDocument/2006/relationships/image" Target="../media/image12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0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1.xml"/><Relationship Id="rId4" Type="http://schemas.openxmlformats.org/officeDocument/2006/relationships/image" Target="../media/image12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2.xml"/><Relationship Id="rId4" Type="http://schemas.openxmlformats.org/officeDocument/2006/relationships/image" Target="../media/image12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3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4.xml"/><Relationship Id="rId4" Type="http://schemas.openxmlformats.org/officeDocument/2006/relationships/image" Target="../media/image12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5.xml"/><Relationship Id="rId4" Type="http://schemas.openxmlformats.org/officeDocument/2006/relationships/image" Target="../media/image12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6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6.png"/><Relationship Id="rId4" Type="http://schemas.openxmlformats.org/officeDocument/2006/relationships/image" Target="../media/image12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7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8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9.xml"/><Relationship Id="rId4" Type="http://schemas.openxmlformats.org/officeDocument/2006/relationships/image" Target="../media/image12.w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0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1.xml"/><Relationship Id="rId4" Type="http://schemas.openxmlformats.org/officeDocument/2006/relationships/image" Target="../media/image1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7.wmf"/><Relationship Id="rId4" Type="http://schemas.openxmlformats.org/officeDocument/2006/relationships/image" Target="../media/image12.w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2.xml"/><Relationship Id="rId4" Type="http://schemas.openxmlformats.org/officeDocument/2006/relationships/image" Target="../media/image12.w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3.xml"/><Relationship Id="rId6" Type="http://schemas.openxmlformats.org/officeDocument/2006/relationships/image" Target="../media/image15.wmf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4.xml"/><Relationship Id="rId4" Type="http://schemas.openxmlformats.org/officeDocument/2006/relationships/image" Target="../media/image12.w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5.xml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7.wmf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8.wmf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3399"/>
            </a:gs>
            <a:gs pos="100000">
              <a:srgbClr val="6666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B731966-6E7C-4981-8E68-DD54D750AB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6666FF"/>
              </a:gs>
              <a:gs pos="100000">
                <a:srgbClr val="333399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2051" name="Group 3">
            <a:extLst>
              <a:ext uri="{FF2B5EF4-FFF2-40B4-BE49-F238E27FC236}">
                <a16:creationId xmlns:a16="http://schemas.microsoft.com/office/drawing/2014/main" id="{451BC5E0-1323-4651-B0DA-B6FDD321934C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2052" name="Picture 4">
              <a:extLst>
                <a:ext uri="{FF2B5EF4-FFF2-40B4-BE49-F238E27FC236}">
                  <a16:creationId xmlns:a16="http://schemas.microsoft.com/office/drawing/2014/main" id="{CEB1E82B-A487-4193-99A7-B05BC65B90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3" name="Text Box 5">
              <a:extLst>
                <a:ext uri="{FF2B5EF4-FFF2-40B4-BE49-F238E27FC236}">
                  <a16:creationId xmlns:a16="http://schemas.microsoft.com/office/drawing/2014/main" id="{84E5229E-F5E2-4D92-B154-B715233885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grpSp>
        <p:nvGrpSpPr>
          <p:cNvPr id="2054" name="Group 6">
            <a:extLst>
              <a:ext uri="{FF2B5EF4-FFF2-40B4-BE49-F238E27FC236}">
                <a16:creationId xmlns:a16="http://schemas.microsoft.com/office/drawing/2014/main" id="{413B5FA4-C6A5-493B-BD51-CB743D3FBCC9}"/>
              </a:ext>
            </a:extLst>
          </p:cNvPr>
          <p:cNvGrpSpPr>
            <a:grpSpLocks/>
          </p:cNvGrpSpPr>
          <p:nvPr/>
        </p:nvGrpSpPr>
        <p:grpSpPr bwMode="auto">
          <a:xfrm>
            <a:off x="2851150" y="1295400"/>
            <a:ext cx="4235450" cy="2536825"/>
            <a:chOff x="1286" y="802"/>
            <a:chExt cx="2668" cy="1598"/>
          </a:xfrm>
        </p:grpSpPr>
        <p:sp>
          <p:nvSpPr>
            <p:cNvPr id="2055" name="Text Box 7">
              <a:extLst>
                <a:ext uri="{FF2B5EF4-FFF2-40B4-BE49-F238E27FC236}">
                  <a16:creationId xmlns:a16="http://schemas.microsoft.com/office/drawing/2014/main" id="{64E1C87C-55BB-4D46-9EEF-021604E6A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" y="802"/>
              <a:ext cx="2192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 sz="5400">
                  <a:solidFill>
                    <a:schemeClr val="bg1"/>
                  </a:solidFill>
                </a:rPr>
                <a:t>H.A.C.C.P.</a:t>
              </a:r>
              <a:endParaRPr lang="fr-FR" altLang="fr-FR" sz="3600">
                <a:solidFill>
                  <a:schemeClr val="bg1"/>
                </a:solidFill>
              </a:endParaRPr>
            </a:p>
          </p:txBody>
        </p:sp>
        <p:sp>
          <p:nvSpPr>
            <p:cNvPr id="2056" name="Text Box 8">
              <a:extLst>
                <a:ext uri="{FF2B5EF4-FFF2-40B4-BE49-F238E27FC236}">
                  <a16:creationId xmlns:a16="http://schemas.microsoft.com/office/drawing/2014/main" id="{25E99D20-714B-4E54-B2C4-68BDF113EC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" y="1996"/>
              <a:ext cx="266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 sz="3600">
                  <a:solidFill>
                    <a:schemeClr val="bg1"/>
                  </a:solidFill>
                </a:rPr>
                <a:t>Cours global de base</a:t>
              </a:r>
              <a:endParaRPr lang="fr-FR" altLang="fr-FR" sz="3600">
                <a:solidFill>
                  <a:schemeClr val="bg1"/>
                </a:solidFill>
              </a:endParaRPr>
            </a:p>
          </p:txBody>
        </p:sp>
      </p:grpSp>
      <p:sp>
        <p:nvSpPr>
          <p:cNvPr id="2057" name="Text Box 9">
            <a:extLst>
              <a:ext uri="{FF2B5EF4-FFF2-40B4-BE49-F238E27FC236}">
                <a16:creationId xmlns:a16="http://schemas.microsoft.com/office/drawing/2014/main" id="{A08D6D6D-D38B-445F-92B3-11678DBE6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513" y="5070475"/>
            <a:ext cx="5805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BE" altLang="fr-FR" b="0">
                <a:solidFill>
                  <a:schemeClr val="bg1"/>
                </a:solidFill>
              </a:rPr>
              <a:t>Participants :	1ère diététique - Haulot</a:t>
            </a:r>
            <a:endParaRPr lang="fr-BE" altLang="fr-FR">
              <a:solidFill>
                <a:schemeClr val="bg1"/>
              </a:solidFill>
            </a:endParaRPr>
          </a:p>
        </p:txBody>
      </p:sp>
      <p:sp>
        <p:nvSpPr>
          <p:cNvPr id="2058" name="Rectangle 10">
            <a:extLst>
              <a:ext uri="{FF2B5EF4-FFF2-40B4-BE49-F238E27FC236}">
                <a16:creationId xmlns:a16="http://schemas.microsoft.com/office/drawing/2014/main" id="{00CBD8FD-344A-4E94-A7A4-ECCD5A00E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4953000"/>
            <a:ext cx="5791200" cy="990600"/>
          </a:xfrm>
          <a:prstGeom prst="rect">
            <a:avLst/>
          </a:prstGeom>
          <a:noFill/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2060" name="Picture 12">
            <a:extLst>
              <a:ext uri="{FF2B5EF4-FFF2-40B4-BE49-F238E27FC236}">
                <a16:creationId xmlns:a16="http://schemas.microsoft.com/office/drawing/2014/main" id="{0714AC57-7BCB-4D7F-8D8F-BAF04E471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513"/>
            <a:ext cx="1219200" cy="114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00"/>
            </a:gs>
            <a:gs pos="100000">
              <a:srgbClr val="66FF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>
            <a:extLst>
              <a:ext uri="{FF2B5EF4-FFF2-40B4-BE49-F238E27FC236}">
                <a16:creationId xmlns:a16="http://schemas.microsoft.com/office/drawing/2014/main" id="{4ABA469C-D030-43DF-AFDA-EB9C270407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1089025"/>
            <a:ext cx="7164388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Origine des problèmes physiques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 Pas de contrôle sur matériel entretien (écrous, vis)</a:t>
            </a:r>
          </a:p>
          <a:p>
            <a:pPr>
              <a:buFontTx/>
              <a:buChar char="•"/>
            </a:pPr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 Objets inutiles (punaises, élastiques, trombone)</a:t>
            </a:r>
          </a:p>
          <a:p>
            <a:pPr>
              <a:buFontTx/>
              <a:buChar char="•"/>
            </a:pPr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 Usine non étanche (insectes, souris)</a:t>
            </a:r>
          </a:p>
          <a:p>
            <a:pPr>
              <a:buFontTx/>
              <a:buChar char="•"/>
            </a:pPr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 Hygiène personnelle (cheveux, vernis, bague)</a:t>
            </a:r>
          </a:p>
          <a:p>
            <a:pPr>
              <a:buFontTx/>
              <a:buChar char="•"/>
            </a:pPr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 Manque de rigueur des manipulations (lame rasoir)</a:t>
            </a:r>
          </a:p>
          <a:p>
            <a:pPr>
              <a:buFontTx/>
              <a:buChar char="•"/>
            </a:pPr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 Mauvaises habitudes (bic, crayon)</a:t>
            </a:r>
            <a:endParaRPr lang="fr-FR" altLang="fr-FR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94E9B1B5-0499-40C4-BBC2-2837B7E9A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37892" name="Group 4">
            <a:extLst>
              <a:ext uri="{FF2B5EF4-FFF2-40B4-BE49-F238E27FC236}">
                <a16:creationId xmlns:a16="http://schemas.microsoft.com/office/drawing/2014/main" id="{0A24168B-E604-46FA-8BEE-B3A46EE0F63E}"/>
              </a:ext>
            </a:extLst>
          </p:cNvPr>
          <p:cNvGrpSpPr>
            <a:grpSpLocks/>
          </p:cNvGrpSpPr>
          <p:nvPr/>
        </p:nvGrpSpPr>
        <p:grpSpPr bwMode="auto">
          <a:xfrm>
            <a:off x="0" y="5562600"/>
            <a:ext cx="1141413" cy="1077913"/>
            <a:chOff x="865" y="3504"/>
            <a:chExt cx="719" cy="679"/>
          </a:xfrm>
        </p:grpSpPr>
        <p:pic>
          <p:nvPicPr>
            <p:cNvPr id="37893" name="Picture 5">
              <a:extLst>
                <a:ext uri="{FF2B5EF4-FFF2-40B4-BE49-F238E27FC236}">
                  <a16:creationId xmlns:a16="http://schemas.microsoft.com/office/drawing/2014/main" id="{88FF4A15-81BD-4DC2-A3F5-67241A03F3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gradFill rotWithShape="0">
              <a:gsLst>
                <a:gs pos="0">
                  <a:srgbClr val="66FF33"/>
                </a:gs>
                <a:gs pos="100000">
                  <a:srgbClr val="339933"/>
                </a:gs>
              </a:gsLst>
              <a:lin ang="5400000" scaled="1"/>
            </a:gradFill>
          </p:spPr>
        </p:pic>
        <p:sp>
          <p:nvSpPr>
            <p:cNvPr id="37894" name="Text Box 6">
              <a:extLst>
                <a:ext uri="{FF2B5EF4-FFF2-40B4-BE49-F238E27FC236}">
                  <a16:creationId xmlns:a16="http://schemas.microsoft.com/office/drawing/2014/main" id="{3BEF1C11-050B-426D-A2E1-47843D70F0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gradFill rotWithShape="0">
              <a:gsLst>
                <a:gs pos="0">
                  <a:srgbClr val="66FF33"/>
                </a:gs>
                <a:gs pos="100000">
                  <a:srgbClr val="339933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37895" name="Picture 7">
            <a:extLst>
              <a:ext uri="{FF2B5EF4-FFF2-40B4-BE49-F238E27FC236}">
                <a16:creationId xmlns:a16="http://schemas.microsoft.com/office/drawing/2014/main" id="{069ED889-A9B7-4176-9582-E5D4EB14B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37897" name="Text Box 9">
            <a:extLst>
              <a:ext uri="{FF2B5EF4-FFF2-40B4-BE49-F238E27FC236}">
                <a16:creationId xmlns:a16="http://schemas.microsoft.com/office/drawing/2014/main" id="{7E9198FD-31B0-4C97-8E87-15695FB448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2</a:t>
            </a:r>
            <a:endParaRPr lang="fr-FR" altLang="fr-FR"/>
          </a:p>
        </p:txBody>
      </p:sp>
      <p:pic>
        <p:nvPicPr>
          <p:cNvPr id="37898" name="Picture 10">
            <a:extLst>
              <a:ext uri="{FF2B5EF4-FFF2-40B4-BE49-F238E27FC236}">
                <a16:creationId xmlns:a16="http://schemas.microsoft.com/office/drawing/2014/main" id="{4591CFBB-0820-4D29-A748-A2011A3F8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295400"/>
            <a:ext cx="8683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352C738C-9263-4463-8214-D5986A15C9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43011" name="Group 3">
            <a:extLst>
              <a:ext uri="{FF2B5EF4-FFF2-40B4-BE49-F238E27FC236}">
                <a16:creationId xmlns:a16="http://schemas.microsoft.com/office/drawing/2014/main" id="{A6701A12-4605-471B-BA66-988663A5B927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43012" name="Picture 4">
              <a:extLst>
                <a:ext uri="{FF2B5EF4-FFF2-40B4-BE49-F238E27FC236}">
                  <a16:creationId xmlns:a16="http://schemas.microsoft.com/office/drawing/2014/main" id="{3F3F7F9E-70C2-4550-B606-8D3C491EED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013" name="Text Box 5">
              <a:extLst>
                <a:ext uri="{FF2B5EF4-FFF2-40B4-BE49-F238E27FC236}">
                  <a16:creationId xmlns:a16="http://schemas.microsoft.com/office/drawing/2014/main" id="{8E0086B0-A0AA-42F9-92AB-24B08448CF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pic>
        <p:nvPicPr>
          <p:cNvPr id="43014" name="Picture 6">
            <a:extLst>
              <a:ext uri="{FF2B5EF4-FFF2-40B4-BE49-F238E27FC236}">
                <a16:creationId xmlns:a16="http://schemas.microsoft.com/office/drawing/2014/main" id="{735C6997-BF77-4A98-8335-81FB2C24B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  <p:sp>
        <p:nvSpPr>
          <p:cNvPr id="43015" name="Text Box 7">
            <a:extLst>
              <a:ext uri="{FF2B5EF4-FFF2-40B4-BE49-F238E27FC236}">
                <a16:creationId xmlns:a16="http://schemas.microsoft.com/office/drawing/2014/main" id="{B1C272E8-1428-4B04-9A83-4FE90CAC6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2209800"/>
            <a:ext cx="4113213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 u="sng">
                <a:solidFill>
                  <a:schemeClr val="bg1"/>
                </a:solidFill>
              </a:rPr>
              <a:t>Les 7 principes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 u="sng">
                <a:solidFill>
                  <a:schemeClr val="bg1"/>
                </a:solidFill>
              </a:rPr>
              <a:t>Les 14 étapes</a:t>
            </a:r>
            <a:endParaRPr lang="fr-FR" altLang="fr-FR" sz="4800" u="sng">
              <a:solidFill>
                <a:schemeClr val="bg1"/>
              </a:solidFill>
            </a:endParaRPr>
          </a:p>
        </p:txBody>
      </p:sp>
      <p:sp>
        <p:nvSpPr>
          <p:cNvPr id="43016" name="Text Box 8">
            <a:extLst>
              <a:ext uri="{FF2B5EF4-FFF2-40B4-BE49-F238E27FC236}">
                <a16:creationId xmlns:a16="http://schemas.microsoft.com/office/drawing/2014/main" id="{17C05676-C5EC-45EE-B5E6-924E64DD9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0" y="21748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2</a:t>
            </a:r>
            <a:endParaRPr lang="fr-FR" altLang="fr-FR">
              <a:solidFill>
                <a:schemeClr val="bg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3A1B05AC-6414-4A00-9092-A56EACC6A0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44035" name="Group 3">
            <a:extLst>
              <a:ext uri="{FF2B5EF4-FFF2-40B4-BE49-F238E27FC236}">
                <a16:creationId xmlns:a16="http://schemas.microsoft.com/office/drawing/2014/main" id="{A30D140E-89E7-483A-988F-1CDFA1BC671A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44036" name="Picture 4">
              <a:extLst>
                <a:ext uri="{FF2B5EF4-FFF2-40B4-BE49-F238E27FC236}">
                  <a16:creationId xmlns:a16="http://schemas.microsoft.com/office/drawing/2014/main" id="{1A43F4F7-30F3-4076-85AE-9B0399D7C3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037" name="Text Box 5">
              <a:extLst>
                <a:ext uri="{FF2B5EF4-FFF2-40B4-BE49-F238E27FC236}">
                  <a16:creationId xmlns:a16="http://schemas.microsoft.com/office/drawing/2014/main" id="{420C20BB-D422-4593-A16E-CC79F71526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pic>
        <p:nvPicPr>
          <p:cNvPr id="44038" name="Picture 6">
            <a:extLst>
              <a:ext uri="{FF2B5EF4-FFF2-40B4-BE49-F238E27FC236}">
                <a16:creationId xmlns:a16="http://schemas.microsoft.com/office/drawing/2014/main" id="{C1C16C42-E812-4CE1-9FE5-A2C8055FD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  <p:sp>
        <p:nvSpPr>
          <p:cNvPr id="44039" name="Text Box 7">
            <a:extLst>
              <a:ext uri="{FF2B5EF4-FFF2-40B4-BE49-F238E27FC236}">
                <a16:creationId xmlns:a16="http://schemas.microsoft.com/office/drawing/2014/main" id="{3C5D0DDF-AF42-45EE-B58B-2DB4B47B27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762000"/>
            <a:ext cx="6178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3200" u="sng"/>
              <a:t>Imbrication « Etapes – Principes »</a:t>
            </a:r>
            <a:endParaRPr lang="fr-FR" altLang="fr-FR" sz="3200" u="sng"/>
          </a:p>
        </p:txBody>
      </p:sp>
      <p:sp>
        <p:nvSpPr>
          <p:cNvPr id="44040" name="Text Box 8">
            <a:extLst>
              <a:ext uri="{FF2B5EF4-FFF2-40B4-BE49-F238E27FC236}">
                <a16:creationId xmlns:a16="http://schemas.microsoft.com/office/drawing/2014/main" id="{ABDC2417-7FDE-40B8-B5F2-644CC327F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2022475"/>
            <a:ext cx="641350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Il y a 14 étapes à respecter pour mettre au point</a:t>
            </a:r>
          </a:p>
          <a:p>
            <a:r>
              <a:rPr lang="fr-BE" altLang="fr-FR"/>
              <a:t>le dossier HACCP.</a:t>
            </a:r>
          </a:p>
          <a:p>
            <a:endParaRPr lang="fr-BE" altLang="fr-FR"/>
          </a:p>
          <a:p>
            <a:r>
              <a:rPr lang="fr-BE" altLang="fr-FR"/>
              <a:t>On parle également de 7 principes.</a:t>
            </a:r>
          </a:p>
          <a:p>
            <a:endParaRPr lang="fr-BE" altLang="fr-FR"/>
          </a:p>
          <a:p>
            <a:r>
              <a:rPr lang="fr-BE" altLang="fr-FR"/>
              <a:t>Ceux-ci correspondent en fait aux étapes 7 à 13</a:t>
            </a:r>
          </a:p>
          <a:p>
            <a:endParaRPr lang="fr-BE" altLang="fr-FR"/>
          </a:p>
          <a:p>
            <a:r>
              <a:rPr lang="fr-BE" altLang="fr-FR"/>
              <a:t>Ils seront donc étudiés ensemble après la liste</a:t>
            </a:r>
          </a:p>
          <a:p>
            <a:r>
              <a:rPr lang="fr-BE" altLang="fr-FR"/>
              <a:t>comparative reprise ci-après</a:t>
            </a:r>
          </a:p>
          <a:p>
            <a:endParaRPr lang="fr-FR" altLang="fr-FR"/>
          </a:p>
        </p:txBody>
      </p:sp>
      <p:sp>
        <p:nvSpPr>
          <p:cNvPr id="44041" name="Text Box 9">
            <a:extLst>
              <a:ext uri="{FF2B5EF4-FFF2-40B4-BE49-F238E27FC236}">
                <a16:creationId xmlns:a16="http://schemas.microsoft.com/office/drawing/2014/main" id="{9C5A013F-B6ED-4705-8765-2C9FB2509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21748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1 / 2</a:t>
            </a:r>
            <a:endParaRPr lang="fr-FR" altLang="fr-FR">
              <a:solidFill>
                <a:schemeClr val="bg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8AC4DE50-831F-4872-9D24-B862A8C9D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99FF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45059" name="Group 3">
            <a:extLst>
              <a:ext uri="{FF2B5EF4-FFF2-40B4-BE49-F238E27FC236}">
                <a16:creationId xmlns:a16="http://schemas.microsoft.com/office/drawing/2014/main" id="{F6B7F1A8-0265-4B43-ADAE-B58F8144CDFD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45060" name="Picture 4">
              <a:extLst>
                <a:ext uri="{FF2B5EF4-FFF2-40B4-BE49-F238E27FC236}">
                  <a16:creationId xmlns:a16="http://schemas.microsoft.com/office/drawing/2014/main" id="{6B39D595-E6BB-48A6-B79E-13F90E2093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061" name="Text Box 5">
              <a:extLst>
                <a:ext uri="{FF2B5EF4-FFF2-40B4-BE49-F238E27FC236}">
                  <a16:creationId xmlns:a16="http://schemas.microsoft.com/office/drawing/2014/main" id="{F1FAD9A2-5B03-49A1-ABC6-4D3BD7846F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45062" name="Picture 6">
            <a:extLst>
              <a:ext uri="{FF2B5EF4-FFF2-40B4-BE49-F238E27FC236}">
                <a16:creationId xmlns:a16="http://schemas.microsoft.com/office/drawing/2014/main" id="{2E7A2CAD-9EF2-436C-9210-432E5E2BA6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  <p:sp>
        <p:nvSpPr>
          <p:cNvPr id="45063" name="Text Box 7">
            <a:extLst>
              <a:ext uri="{FF2B5EF4-FFF2-40B4-BE49-F238E27FC236}">
                <a16:creationId xmlns:a16="http://schemas.microsoft.com/office/drawing/2014/main" id="{F25F5235-7839-4ED6-9CD2-3A2E45C41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5913" y="269875"/>
            <a:ext cx="6886575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BE" altLang="fr-FR" u="sng"/>
              <a:t>Etapes	</a:t>
            </a:r>
            <a:r>
              <a:rPr lang="fr-BE" altLang="fr-FR"/>
              <a:t>					</a:t>
            </a:r>
            <a:r>
              <a:rPr lang="fr-BE" altLang="fr-FR" u="sng"/>
              <a:t>Principes</a:t>
            </a:r>
          </a:p>
          <a:p>
            <a:endParaRPr lang="fr-BE" altLang="fr-FR"/>
          </a:p>
          <a:p>
            <a:pPr>
              <a:buFontTx/>
              <a:buAutoNum type="arabicPeriod"/>
            </a:pPr>
            <a:r>
              <a:rPr lang="fr-BE" altLang="fr-FR"/>
              <a:t>Constituer l’équipe HACCP</a:t>
            </a:r>
          </a:p>
          <a:p>
            <a:pPr>
              <a:buFontTx/>
              <a:buAutoNum type="arabicPeriod"/>
            </a:pPr>
            <a:r>
              <a:rPr lang="fr-BE" altLang="fr-FR"/>
              <a:t>Définir le champ de l’étude</a:t>
            </a:r>
          </a:p>
          <a:p>
            <a:pPr>
              <a:buFontTx/>
              <a:buAutoNum type="arabicPeriod"/>
            </a:pPr>
            <a:r>
              <a:rPr lang="fr-BE" altLang="fr-FR"/>
              <a:t>Définir le produit</a:t>
            </a:r>
          </a:p>
          <a:p>
            <a:pPr>
              <a:buFontTx/>
              <a:buAutoNum type="arabicPeriod"/>
            </a:pPr>
            <a:r>
              <a:rPr lang="fr-BE" altLang="fr-FR"/>
              <a:t>Définir l’utilisation prévue</a:t>
            </a:r>
          </a:p>
          <a:p>
            <a:pPr>
              <a:buFontTx/>
              <a:buAutoNum type="arabicPeriod"/>
            </a:pPr>
            <a:r>
              <a:rPr lang="fr-BE" altLang="fr-FR"/>
              <a:t>Diagramme de fabrication</a:t>
            </a:r>
          </a:p>
          <a:p>
            <a:pPr>
              <a:buFontTx/>
              <a:buAutoNum type="arabicPeriod"/>
            </a:pPr>
            <a:r>
              <a:rPr lang="fr-BE" altLang="fr-FR"/>
              <a:t>Confirmer diagramme</a:t>
            </a:r>
          </a:p>
          <a:p>
            <a:pPr>
              <a:buFontTx/>
              <a:buAutoNum type="arabicPeriod"/>
            </a:pPr>
            <a:r>
              <a:rPr lang="fr-BE" altLang="fr-FR"/>
              <a:t>Lister dangers et mesures préventives		1</a:t>
            </a:r>
          </a:p>
          <a:p>
            <a:pPr>
              <a:buFontTx/>
              <a:buAutoNum type="arabicPeriod"/>
            </a:pPr>
            <a:r>
              <a:rPr lang="fr-BE" altLang="fr-FR"/>
              <a:t>Déterminer les CCP				2</a:t>
            </a:r>
          </a:p>
          <a:p>
            <a:pPr>
              <a:buFontTx/>
              <a:buAutoNum type="arabicPeriod"/>
            </a:pPr>
            <a:r>
              <a:rPr lang="fr-BE" altLang="fr-FR"/>
              <a:t>Etablir les limites critiques			3</a:t>
            </a:r>
          </a:p>
          <a:p>
            <a:pPr>
              <a:buFontTx/>
              <a:buAutoNum type="arabicPeriod"/>
            </a:pPr>
            <a:r>
              <a:rPr lang="fr-BE" altLang="fr-FR"/>
              <a:t>Etablir le système de surveillance		4</a:t>
            </a:r>
          </a:p>
          <a:p>
            <a:pPr>
              <a:buFontTx/>
              <a:buAutoNum type="arabicPeriod"/>
            </a:pPr>
            <a:r>
              <a:rPr lang="fr-BE" altLang="fr-FR"/>
              <a:t>Etablir plan d’actions correctives		5</a:t>
            </a:r>
          </a:p>
          <a:p>
            <a:pPr>
              <a:buFontTx/>
              <a:buAutoNum type="arabicPeriod"/>
            </a:pPr>
            <a:r>
              <a:rPr lang="fr-BE" altLang="fr-FR"/>
              <a:t>Etablir une documentation			6</a:t>
            </a:r>
          </a:p>
          <a:p>
            <a:pPr>
              <a:buFontTx/>
              <a:buAutoNum type="arabicPeriod"/>
            </a:pPr>
            <a:r>
              <a:rPr lang="fr-BE" altLang="fr-FR"/>
              <a:t>Vérifier le système				7</a:t>
            </a:r>
          </a:p>
          <a:p>
            <a:pPr>
              <a:buFontTx/>
              <a:buAutoNum type="arabicPeriod"/>
            </a:pPr>
            <a:r>
              <a:rPr lang="fr-BE" altLang="fr-FR"/>
              <a:t>Réaliser une revue</a:t>
            </a:r>
            <a:endParaRPr lang="fr-FR" altLang="fr-FR"/>
          </a:p>
        </p:txBody>
      </p:sp>
      <p:sp>
        <p:nvSpPr>
          <p:cNvPr id="45064" name="Line 8">
            <a:extLst>
              <a:ext uri="{FF2B5EF4-FFF2-40B4-BE49-F238E27FC236}">
                <a16:creationId xmlns:a16="http://schemas.microsoft.com/office/drawing/2014/main" id="{FEBCDE2A-57FC-4D58-820A-51437C7692B9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3276600"/>
            <a:ext cx="67818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5065" name="Line 9">
            <a:extLst>
              <a:ext uri="{FF2B5EF4-FFF2-40B4-BE49-F238E27FC236}">
                <a16:creationId xmlns:a16="http://schemas.microsoft.com/office/drawing/2014/main" id="{6326CEE1-B71A-472C-BF57-6999D695DE31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5791200"/>
            <a:ext cx="67818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5066" name="Text Box 10">
            <a:extLst>
              <a:ext uri="{FF2B5EF4-FFF2-40B4-BE49-F238E27FC236}">
                <a16:creationId xmlns:a16="http://schemas.microsoft.com/office/drawing/2014/main" id="{0C8B3F2D-E98A-451E-8AC0-92419EC2D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21748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2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6B3BC9A5-28AE-4AB3-946C-BE5F0EB8D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47107" name="Group 3">
            <a:extLst>
              <a:ext uri="{FF2B5EF4-FFF2-40B4-BE49-F238E27FC236}">
                <a16:creationId xmlns:a16="http://schemas.microsoft.com/office/drawing/2014/main" id="{72FE9B6B-B8CD-4534-B889-D3E925E2C7B3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47108" name="Picture 4">
              <a:extLst>
                <a:ext uri="{FF2B5EF4-FFF2-40B4-BE49-F238E27FC236}">
                  <a16:creationId xmlns:a16="http://schemas.microsoft.com/office/drawing/2014/main" id="{F14A0EFA-02B9-4385-9019-B4C17D8A2D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109" name="Text Box 5">
              <a:extLst>
                <a:ext uri="{FF2B5EF4-FFF2-40B4-BE49-F238E27FC236}">
                  <a16:creationId xmlns:a16="http://schemas.microsoft.com/office/drawing/2014/main" id="{16C32C11-DF1C-421A-A580-342C692AB7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pic>
        <p:nvPicPr>
          <p:cNvPr id="47110" name="Picture 6">
            <a:extLst>
              <a:ext uri="{FF2B5EF4-FFF2-40B4-BE49-F238E27FC236}">
                <a16:creationId xmlns:a16="http://schemas.microsoft.com/office/drawing/2014/main" id="{281A72B7-830A-4386-91BF-19D60A134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  <p:sp>
        <p:nvSpPr>
          <p:cNvPr id="47111" name="Text Box 7">
            <a:extLst>
              <a:ext uri="{FF2B5EF4-FFF2-40B4-BE49-F238E27FC236}">
                <a16:creationId xmlns:a16="http://schemas.microsoft.com/office/drawing/2014/main" id="{9BDA7724-98B1-4805-95D8-C4B60A154D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2209800"/>
            <a:ext cx="7535863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	    </a:t>
            </a:r>
            <a:r>
              <a:rPr lang="fr-BE" altLang="fr-FR" sz="4800" u="sng">
                <a:solidFill>
                  <a:schemeClr val="bg1"/>
                </a:solidFill>
              </a:rPr>
              <a:t>Etape 1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Constituer l’équipe HACCP</a:t>
            </a:r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47112" name="Text Box 8">
            <a:extLst>
              <a:ext uri="{FF2B5EF4-FFF2-40B4-BE49-F238E27FC236}">
                <a16:creationId xmlns:a16="http://schemas.microsoft.com/office/drawing/2014/main" id="{E45E2C46-2ED6-4174-AF0B-6BBBBDA3E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4</a:t>
            </a:r>
            <a:endParaRPr lang="fr-FR" altLang="fr-FR">
              <a:solidFill>
                <a:schemeClr val="bg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33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9E1BCF69-CA2B-4410-886F-70727BE04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46083" name="Group 3">
            <a:extLst>
              <a:ext uri="{FF2B5EF4-FFF2-40B4-BE49-F238E27FC236}">
                <a16:creationId xmlns:a16="http://schemas.microsoft.com/office/drawing/2014/main" id="{3EC30080-B2DB-4154-B9BB-70FFDE1FD580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46084" name="Picture 4">
              <a:extLst>
                <a:ext uri="{FF2B5EF4-FFF2-40B4-BE49-F238E27FC236}">
                  <a16:creationId xmlns:a16="http://schemas.microsoft.com/office/drawing/2014/main" id="{DCBD41E0-5E34-430A-B723-0277B5E1C3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085" name="Text Box 5">
              <a:extLst>
                <a:ext uri="{FF2B5EF4-FFF2-40B4-BE49-F238E27FC236}">
                  <a16:creationId xmlns:a16="http://schemas.microsoft.com/office/drawing/2014/main" id="{DA40C36D-0DEE-45C7-877F-90BA51146A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46086" name="Picture 6">
            <a:extLst>
              <a:ext uri="{FF2B5EF4-FFF2-40B4-BE49-F238E27FC236}">
                <a16:creationId xmlns:a16="http://schemas.microsoft.com/office/drawing/2014/main" id="{9D3B219C-CA13-43B3-AD6C-68E2645CAB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46087" name="Text Box 7">
            <a:extLst>
              <a:ext uri="{FF2B5EF4-FFF2-40B4-BE49-F238E27FC236}">
                <a16:creationId xmlns:a16="http://schemas.microsoft.com/office/drawing/2014/main" id="{6ECC4D06-40DF-4E75-A906-00CB2A7DB6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9713" y="269875"/>
            <a:ext cx="2274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Equipe HACCP</a:t>
            </a:r>
            <a:endParaRPr lang="fr-FR" altLang="fr-FR" u="sng"/>
          </a:p>
        </p:txBody>
      </p:sp>
      <p:sp>
        <p:nvSpPr>
          <p:cNvPr id="46088" name="Text Box 8">
            <a:extLst>
              <a:ext uri="{FF2B5EF4-FFF2-40B4-BE49-F238E27FC236}">
                <a16:creationId xmlns:a16="http://schemas.microsoft.com/office/drawing/2014/main" id="{E6900CB5-DC6E-43EB-B12D-9F216701B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9713" y="1470025"/>
            <a:ext cx="7512050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Cela commence par un engagement de la direction</a:t>
            </a:r>
          </a:p>
          <a:p>
            <a:r>
              <a:rPr lang="fr-BE" altLang="fr-FR"/>
              <a:t>qui va mandater une équipe.</a:t>
            </a:r>
          </a:p>
          <a:p>
            <a:endParaRPr lang="fr-BE" altLang="fr-FR"/>
          </a:p>
          <a:p>
            <a:r>
              <a:rPr lang="fr-BE" altLang="fr-FR"/>
              <a:t>Equipe constituée de personnes possédant connaissances</a:t>
            </a:r>
          </a:p>
          <a:p>
            <a:r>
              <a:rPr lang="fr-BE" altLang="fr-FR"/>
              <a:t>spécifiques et expérience appropriée</a:t>
            </a:r>
          </a:p>
          <a:p>
            <a:endParaRPr lang="fr-BE" altLang="fr-FR"/>
          </a:p>
          <a:p>
            <a:r>
              <a:rPr lang="fr-BE" altLang="fr-FR"/>
              <a:t>Base :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Production</a:t>
            </a:r>
          </a:p>
          <a:p>
            <a:pPr>
              <a:buFontTx/>
              <a:buChar char="•"/>
            </a:pPr>
            <a:r>
              <a:rPr lang="fr-BE" altLang="fr-FR"/>
              <a:t> Emballage</a:t>
            </a:r>
          </a:p>
          <a:p>
            <a:pPr>
              <a:buFontTx/>
              <a:buChar char="•"/>
            </a:pPr>
            <a:r>
              <a:rPr lang="fr-BE" altLang="fr-FR"/>
              <a:t> Ingénierie</a:t>
            </a:r>
          </a:p>
          <a:p>
            <a:pPr>
              <a:buFontTx/>
              <a:buChar char="•"/>
            </a:pPr>
            <a:r>
              <a:rPr lang="fr-BE" altLang="fr-FR"/>
              <a:t> Assurance qualité</a:t>
            </a:r>
            <a:endParaRPr lang="fr-FR" altLang="fr-FR"/>
          </a:p>
        </p:txBody>
      </p:sp>
      <p:sp>
        <p:nvSpPr>
          <p:cNvPr id="46089" name="Text Box 9">
            <a:extLst>
              <a:ext uri="{FF2B5EF4-FFF2-40B4-BE49-F238E27FC236}">
                <a16:creationId xmlns:a16="http://schemas.microsoft.com/office/drawing/2014/main" id="{41A5C4BE-5D78-4703-8984-B0BAC38DB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13" y="1641475"/>
            <a:ext cx="725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2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33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A8EE6926-22B0-4F57-8AD9-F3D0E6A9D6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48131" name="Group 3">
            <a:extLst>
              <a:ext uri="{FF2B5EF4-FFF2-40B4-BE49-F238E27FC236}">
                <a16:creationId xmlns:a16="http://schemas.microsoft.com/office/drawing/2014/main" id="{D80F82E8-FD8E-4696-922C-ABCEBA7B5FB6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48132" name="Picture 4">
              <a:extLst>
                <a:ext uri="{FF2B5EF4-FFF2-40B4-BE49-F238E27FC236}">
                  <a16:creationId xmlns:a16="http://schemas.microsoft.com/office/drawing/2014/main" id="{A660AC38-0E90-4191-B4D2-EF9F770148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133" name="Text Box 5">
              <a:extLst>
                <a:ext uri="{FF2B5EF4-FFF2-40B4-BE49-F238E27FC236}">
                  <a16:creationId xmlns:a16="http://schemas.microsoft.com/office/drawing/2014/main" id="{9625EB7D-FA02-4F2C-900D-8997233761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48134" name="Picture 6">
            <a:extLst>
              <a:ext uri="{FF2B5EF4-FFF2-40B4-BE49-F238E27FC236}">
                <a16:creationId xmlns:a16="http://schemas.microsoft.com/office/drawing/2014/main" id="{9836E632-F2BD-43C8-AA69-661137A15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48135" name="Text Box 7">
            <a:extLst>
              <a:ext uri="{FF2B5EF4-FFF2-40B4-BE49-F238E27FC236}">
                <a16:creationId xmlns:a16="http://schemas.microsoft.com/office/drawing/2014/main" id="{26999675-5380-46E0-B661-71BA563417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9713" y="269875"/>
            <a:ext cx="2351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Equipe HACCP </a:t>
            </a:r>
            <a:endParaRPr lang="fr-FR" altLang="fr-FR" u="sng"/>
          </a:p>
        </p:txBody>
      </p:sp>
      <p:sp>
        <p:nvSpPr>
          <p:cNvPr id="48136" name="Text Box 8">
            <a:extLst>
              <a:ext uri="{FF2B5EF4-FFF2-40B4-BE49-F238E27FC236}">
                <a16:creationId xmlns:a16="http://schemas.microsoft.com/office/drawing/2014/main" id="{02D6602F-4692-4668-921C-CD5E8ABCC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5913" y="1336675"/>
            <a:ext cx="6251575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L’équipe doit pouvoir faire appel à des experts</a:t>
            </a:r>
          </a:p>
          <a:p>
            <a:r>
              <a:rPr lang="fr-BE" altLang="fr-FR"/>
              <a:t>internes ou externes</a:t>
            </a:r>
          </a:p>
          <a:p>
            <a:endParaRPr lang="fr-BE" altLang="fr-FR"/>
          </a:p>
          <a:p>
            <a:r>
              <a:rPr lang="fr-BE" altLang="fr-FR" i="1"/>
              <a:t>Internes :</a:t>
            </a:r>
          </a:p>
          <a:p>
            <a:endParaRPr lang="fr-BE" altLang="fr-FR"/>
          </a:p>
          <a:p>
            <a:r>
              <a:rPr lang="fr-BE" altLang="fr-FR"/>
              <a:t>Marketing – R &amp; D – Achats – Commercial – </a:t>
            </a:r>
          </a:p>
          <a:p>
            <a:r>
              <a:rPr lang="fr-BE" altLang="fr-FR"/>
              <a:t>Maintenance – Etc ..</a:t>
            </a:r>
          </a:p>
          <a:p>
            <a:endParaRPr lang="fr-BE" altLang="fr-FR"/>
          </a:p>
          <a:p>
            <a:r>
              <a:rPr lang="fr-BE" altLang="fr-FR" i="1"/>
              <a:t>Externes :</a:t>
            </a:r>
          </a:p>
          <a:p>
            <a:endParaRPr lang="fr-BE" altLang="fr-FR"/>
          </a:p>
          <a:p>
            <a:r>
              <a:rPr lang="fr-BE" altLang="fr-FR"/>
              <a:t>Consultants - Laboratoires</a:t>
            </a:r>
            <a:endParaRPr lang="fr-FR" altLang="fr-FR"/>
          </a:p>
        </p:txBody>
      </p:sp>
      <p:pic>
        <p:nvPicPr>
          <p:cNvPr id="48141" name="Picture 13">
            <a:extLst>
              <a:ext uri="{FF2B5EF4-FFF2-40B4-BE49-F238E27FC236}">
                <a16:creationId xmlns:a16="http://schemas.microsoft.com/office/drawing/2014/main" id="{0E446CC9-5BDD-40C9-9BE1-8FE2A5EC8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8938"/>
            <a:ext cx="528638" cy="712787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48142" name="Text Box 14">
            <a:extLst>
              <a:ext uri="{FF2B5EF4-FFF2-40B4-BE49-F238E27FC236}">
                <a16:creationId xmlns:a16="http://schemas.microsoft.com/office/drawing/2014/main" id="{6F226207-BFB8-4505-895D-D3ACD2C50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6414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2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6009E36C-AD41-4CDC-A255-D492891CD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51203" name="Group 3">
            <a:extLst>
              <a:ext uri="{FF2B5EF4-FFF2-40B4-BE49-F238E27FC236}">
                <a16:creationId xmlns:a16="http://schemas.microsoft.com/office/drawing/2014/main" id="{9283E4D0-548B-45E2-9081-B4A231CB5CF4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51204" name="Picture 4">
              <a:extLst>
                <a:ext uri="{FF2B5EF4-FFF2-40B4-BE49-F238E27FC236}">
                  <a16:creationId xmlns:a16="http://schemas.microsoft.com/office/drawing/2014/main" id="{2AC63107-932E-4AE0-A6A9-DE2568F599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205" name="Text Box 5">
              <a:extLst>
                <a:ext uri="{FF2B5EF4-FFF2-40B4-BE49-F238E27FC236}">
                  <a16:creationId xmlns:a16="http://schemas.microsoft.com/office/drawing/2014/main" id="{7C90FDCB-8145-42E4-AE0D-4D82FA0A54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51206" name="Text Box 6">
            <a:extLst>
              <a:ext uri="{FF2B5EF4-FFF2-40B4-BE49-F238E27FC236}">
                <a16:creationId xmlns:a16="http://schemas.microsoft.com/office/drawing/2014/main" id="{D54A64B8-687F-46C6-B8EB-AFFF5EC8D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2209800"/>
            <a:ext cx="7262813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	   </a:t>
            </a:r>
            <a:r>
              <a:rPr lang="fr-BE" altLang="fr-FR" sz="4800" u="sng">
                <a:solidFill>
                  <a:schemeClr val="bg1"/>
                </a:solidFill>
              </a:rPr>
              <a:t>Etape 2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Définir le champ de l’étude</a:t>
            </a:r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51207" name="Text Box 7">
            <a:extLst>
              <a:ext uri="{FF2B5EF4-FFF2-40B4-BE49-F238E27FC236}">
                <a16:creationId xmlns:a16="http://schemas.microsoft.com/office/drawing/2014/main" id="{C0F4040F-0358-4061-BC10-80E0261A7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6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51208" name="Picture 8">
            <a:extLst>
              <a:ext uri="{FF2B5EF4-FFF2-40B4-BE49-F238E27FC236}">
                <a16:creationId xmlns:a16="http://schemas.microsoft.com/office/drawing/2014/main" id="{542D08B0-EBA7-4414-93C5-D90D1F547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A67961C9-4125-49F5-B160-CF65A9469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00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52227" name="Group 3">
            <a:extLst>
              <a:ext uri="{FF2B5EF4-FFF2-40B4-BE49-F238E27FC236}">
                <a16:creationId xmlns:a16="http://schemas.microsoft.com/office/drawing/2014/main" id="{C4843AE6-F5B1-4FE3-86EF-0D3918557988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52228" name="Picture 4">
              <a:extLst>
                <a:ext uri="{FF2B5EF4-FFF2-40B4-BE49-F238E27FC236}">
                  <a16:creationId xmlns:a16="http://schemas.microsoft.com/office/drawing/2014/main" id="{88A7D629-1EB8-4B37-8972-050D44862E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229" name="Text Box 5">
              <a:extLst>
                <a:ext uri="{FF2B5EF4-FFF2-40B4-BE49-F238E27FC236}">
                  <a16:creationId xmlns:a16="http://schemas.microsoft.com/office/drawing/2014/main" id="{6082A3AD-35F7-47E5-938D-2E8389A572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52230" name="Picture 6">
            <a:extLst>
              <a:ext uri="{FF2B5EF4-FFF2-40B4-BE49-F238E27FC236}">
                <a16:creationId xmlns:a16="http://schemas.microsoft.com/office/drawing/2014/main" id="{CBFA0716-EC13-4627-AC42-B976259D1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52231" name="Text Box 7">
            <a:extLst>
              <a:ext uri="{FF2B5EF4-FFF2-40B4-BE49-F238E27FC236}">
                <a16:creationId xmlns:a16="http://schemas.microsoft.com/office/drawing/2014/main" id="{E8D44D6E-F5CA-4EE5-8CE2-5742F8DCC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2438400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6</a:t>
            </a:r>
            <a:endParaRPr lang="fr-FR" altLang="fr-FR"/>
          </a:p>
        </p:txBody>
      </p:sp>
      <p:sp>
        <p:nvSpPr>
          <p:cNvPr id="52232" name="Text Box 8">
            <a:extLst>
              <a:ext uri="{FF2B5EF4-FFF2-40B4-BE49-F238E27FC236}">
                <a16:creationId xmlns:a16="http://schemas.microsoft.com/office/drawing/2014/main" id="{0C649D58-525A-442A-9722-3D7D54291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713" y="346075"/>
            <a:ext cx="3721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Définir le champ de l’étude</a:t>
            </a:r>
            <a:endParaRPr lang="fr-FR" altLang="fr-FR" u="sng"/>
          </a:p>
        </p:txBody>
      </p:sp>
      <p:sp>
        <p:nvSpPr>
          <p:cNvPr id="52233" name="Text Box 9">
            <a:extLst>
              <a:ext uri="{FF2B5EF4-FFF2-40B4-BE49-F238E27FC236}">
                <a16:creationId xmlns:a16="http://schemas.microsoft.com/office/drawing/2014/main" id="{562CEE41-EBC3-463E-9E07-E6EC9E0EB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5063" y="1143000"/>
            <a:ext cx="498633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L’étude porte toujours sur un couple</a:t>
            </a:r>
          </a:p>
          <a:p>
            <a:endParaRPr lang="fr-BE" altLang="fr-FR"/>
          </a:p>
          <a:p>
            <a:r>
              <a:rPr lang="fr-BE" altLang="fr-FR"/>
              <a:t>  produit – procédé (de fabrication)</a:t>
            </a:r>
            <a:endParaRPr lang="fr-FR" altLang="fr-FR"/>
          </a:p>
        </p:txBody>
      </p:sp>
      <p:sp>
        <p:nvSpPr>
          <p:cNvPr id="52235" name="Text Box 11">
            <a:extLst>
              <a:ext uri="{FF2B5EF4-FFF2-40B4-BE49-F238E27FC236}">
                <a16:creationId xmlns:a16="http://schemas.microsoft.com/office/drawing/2014/main" id="{F6FA120E-5EA7-4C1B-8246-E08F5D4F8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5313" y="2784475"/>
            <a:ext cx="6135687" cy="4667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rgbClr val="FF0000"/>
                </a:solidFill>
              </a:rPr>
              <a:t>Il y a danger de se perdre dans trop de détails</a:t>
            </a:r>
            <a:endParaRPr lang="fr-FR" altLang="fr-FR">
              <a:solidFill>
                <a:srgbClr val="FF0000"/>
              </a:solidFill>
            </a:endParaRPr>
          </a:p>
        </p:txBody>
      </p:sp>
      <p:sp>
        <p:nvSpPr>
          <p:cNvPr id="52237" name="Text Box 13">
            <a:extLst>
              <a:ext uri="{FF2B5EF4-FFF2-40B4-BE49-F238E27FC236}">
                <a16:creationId xmlns:a16="http://schemas.microsoft.com/office/drawing/2014/main" id="{B31543A9-B018-4D0D-B276-82185EF60A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8413" y="3873500"/>
            <a:ext cx="4243387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Exemple : comparaison entre :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1 fabricant de boulettes cuites</a:t>
            </a:r>
          </a:p>
          <a:p>
            <a:pPr>
              <a:buFontTx/>
              <a:buChar char="•"/>
            </a:pPr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1 restaurant avec sandwichs</a:t>
            </a:r>
            <a:endParaRPr lang="fr-FR" altLang="fr-FR"/>
          </a:p>
        </p:txBody>
      </p:sp>
      <p:sp>
        <p:nvSpPr>
          <p:cNvPr id="52238" name="Oval 14">
            <a:extLst>
              <a:ext uri="{FF2B5EF4-FFF2-40B4-BE49-F238E27FC236}">
                <a16:creationId xmlns:a16="http://schemas.microsoft.com/office/drawing/2014/main" id="{32B4FFD5-567B-4937-A911-B2F8D7B52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1066800"/>
            <a:ext cx="762000" cy="762000"/>
          </a:xfrm>
          <a:prstGeom prst="ellipse">
            <a:avLst/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 sz="3600">
                <a:solidFill>
                  <a:schemeClr val="accent2"/>
                </a:solidFill>
              </a:rPr>
              <a:t>1</a:t>
            </a:r>
            <a:endParaRPr lang="fr-FR" altLang="fr-FR" sz="3600">
              <a:solidFill>
                <a:schemeClr val="accent2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CC28DF76-CC84-4C2B-A885-30E464FCC3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00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54275" name="Group 3">
            <a:extLst>
              <a:ext uri="{FF2B5EF4-FFF2-40B4-BE49-F238E27FC236}">
                <a16:creationId xmlns:a16="http://schemas.microsoft.com/office/drawing/2014/main" id="{369C8B11-0F6D-4C00-BDA4-EEDA665217D8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54276" name="Picture 4">
              <a:extLst>
                <a:ext uri="{FF2B5EF4-FFF2-40B4-BE49-F238E27FC236}">
                  <a16:creationId xmlns:a16="http://schemas.microsoft.com/office/drawing/2014/main" id="{76E63C19-E505-4903-A654-1BAA37CE96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277" name="Text Box 5">
              <a:extLst>
                <a:ext uri="{FF2B5EF4-FFF2-40B4-BE49-F238E27FC236}">
                  <a16:creationId xmlns:a16="http://schemas.microsoft.com/office/drawing/2014/main" id="{7D3ACDB6-9C8B-439F-9F71-AD3A131F2C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54278" name="Picture 6">
            <a:extLst>
              <a:ext uri="{FF2B5EF4-FFF2-40B4-BE49-F238E27FC236}">
                <a16:creationId xmlns:a16="http://schemas.microsoft.com/office/drawing/2014/main" id="{BE56286E-0C8F-4C3C-ACC3-8B30FB4DC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54279" name="Text Box 7">
            <a:extLst>
              <a:ext uri="{FF2B5EF4-FFF2-40B4-BE49-F238E27FC236}">
                <a16:creationId xmlns:a16="http://schemas.microsoft.com/office/drawing/2014/main" id="{83D5D1E2-F7F6-4A1B-B0BB-534D9B984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2438400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6</a:t>
            </a:r>
            <a:endParaRPr lang="fr-FR" altLang="fr-FR"/>
          </a:p>
        </p:txBody>
      </p:sp>
      <p:sp>
        <p:nvSpPr>
          <p:cNvPr id="54280" name="Text Box 8">
            <a:extLst>
              <a:ext uri="{FF2B5EF4-FFF2-40B4-BE49-F238E27FC236}">
                <a16:creationId xmlns:a16="http://schemas.microsoft.com/office/drawing/2014/main" id="{B92D37EA-7B56-4150-A533-11063051A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513" y="574675"/>
            <a:ext cx="4152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Fabrication de boulettes cuites</a:t>
            </a:r>
            <a:endParaRPr lang="fr-FR" altLang="fr-FR" u="sng"/>
          </a:p>
        </p:txBody>
      </p:sp>
      <p:sp>
        <p:nvSpPr>
          <p:cNvPr id="54281" name="Rectangle 9">
            <a:extLst>
              <a:ext uri="{FF2B5EF4-FFF2-40B4-BE49-F238E27FC236}">
                <a16:creationId xmlns:a16="http://schemas.microsoft.com/office/drawing/2014/main" id="{06776E6C-B1DB-4A66-93A7-0BCC6C0F30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676400"/>
            <a:ext cx="1371600" cy="914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Viandes</a:t>
            </a:r>
          </a:p>
          <a:p>
            <a:pPr algn="ctr"/>
            <a:r>
              <a:rPr lang="fr-BE" altLang="fr-FR"/>
              <a:t>(frigo)</a:t>
            </a:r>
            <a:endParaRPr lang="fr-FR" altLang="fr-FR"/>
          </a:p>
        </p:txBody>
      </p:sp>
      <p:sp>
        <p:nvSpPr>
          <p:cNvPr id="54282" name="Rectangle 10">
            <a:extLst>
              <a:ext uri="{FF2B5EF4-FFF2-40B4-BE49-F238E27FC236}">
                <a16:creationId xmlns:a16="http://schemas.microsoft.com/office/drawing/2014/main" id="{11563E4D-C55C-4D63-A542-67E7AB349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3962400"/>
            <a:ext cx="1371600" cy="914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Epices</a:t>
            </a:r>
          </a:p>
          <a:p>
            <a:pPr algn="ctr"/>
            <a:r>
              <a:rPr lang="fr-BE" altLang="fr-FR"/>
              <a:t>(T.A.)</a:t>
            </a:r>
            <a:endParaRPr lang="fr-FR" altLang="fr-FR"/>
          </a:p>
        </p:txBody>
      </p:sp>
      <p:sp>
        <p:nvSpPr>
          <p:cNvPr id="54283" name="Rectangle 11">
            <a:extLst>
              <a:ext uri="{FF2B5EF4-FFF2-40B4-BE49-F238E27FC236}">
                <a16:creationId xmlns:a16="http://schemas.microsoft.com/office/drawing/2014/main" id="{53BA0B0C-00A3-4B76-B0DF-7D644DD162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819400"/>
            <a:ext cx="1905000" cy="914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Mélange</a:t>
            </a:r>
          </a:p>
          <a:p>
            <a:pPr algn="ctr"/>
            <a:r>
              <a:rPr lang="fr-BE" altLang="fr-FR"/>
              <a:t>Mise en forme</a:t>
            </a:r>
            <a:endParaRPr lang="fr-FR" altLang="fr-FR"/>
          </a:p>
        </p:txBody>
      </p:sp>
      <p:sp>
        <p:nvSpPr>
          <p:cNvPr id="54284" name="Rectangle 12">
            <a:extLst>
              <a:ext uri="{FF2B5EF4-FFF2-40B4-BE49-F238E27FC236}">
                <a16:creationId xmlns:a16="http://schemas.microsoft.com/office/drawing/2014/main" id="{143E3AC0-C2CC-4D8A-8B3D-62EF2A59F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2819400"/>
            <a:ext cx="1371600" cy="914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Cuisson</a:t>
            </a:r>
          </a:p>
          <a:p>
            <a:pPr algn="ctr"/>
            <a:r>
              <a:rPr lang="fr-BE" altLang="fr-FR"/>
              <a:t>Refroid.</a:t>
            </a:r>
            <a:endParaRPr lang="fr-FR" altLang="fr-FR"/>
          </a:p>
        </p:txBody>
      </p:sp>
      <p:sp>
        <p:nvSpPr>
          <p:cNvPr id="54285" name="Rectangle 13">
            <a:extLst>
              <a:ext uri="{FF2B5EF4-FFF2-40B4-BE49-F238E27FC236}">
                <a16:creationId xmlns:a16="http://schemas.microsoft.com/office/drawing/2014/main" id="{BCE7321F-FE4A-4B31-A924-48A44EA88B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819400"/>
            <a:ext cx="1371600" cy="914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Stockage</a:t>
            </a:r>
          </a:p>
          <a:p>
            <a:pPr algn="ctr"/>
            <a:r>
              <a:rPr lang="fr-BE" altLang="fr-FR"/>
              <a:t>(frigo)</a:t>
            </a:r>
            <a:endParaRPr lang="fr-FR" altLang="fr-FR"/>
          </a:p>
        </p:txBody>
      </p:sp>
      <p:sp>
        <p:nvSpPr>
          <p:cNvPr id="54286" name="Rectangle 14">
            <a:extLst>
              <a:ext uri="{FF2B5EF4-FFF2-40B4-BE49-F238E27FC236}">
                <a16:creationId xmlns:a16="http://schemas.microsoft.com/office/drawing/2014/main" id="{675FFE68-8C68-4914-9B9E-3608396A4B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2895600"/>
            <a:ext cx="1371600" cy="6858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Expédition</a:t>
            </a:r>
            <a:endParaRPr lang="fr-FR" altLang="fr-FR"/>
          </a:p>
        </p:txBody>
      </p:sp>
      <p:sp>
        <p:nvSpPr>
          <p:cNvPr id="54287" name="Line 15">
            <a:extLst>
              <a:ext uri="{FF2B5EF4-FFF2-40B4-BE49-F238E27FC236}">
                <a16:creationId xmlns:a16="http://schemas.microsoft.com/office/drawing/2014/main" id="{F5F7180D-D3B9-4991-9AEB-2E43516F22F8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5486400"/>
            <a:ext cx="6781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00"/>
            </a:gs>
            <a:gs pos="100000">
              <a:srgbClr val="66FF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0EA2BA8-DA8E-4887-BBDC-3006594FD9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66FF66"/>
              </a:gs>
              <a:gs pos="100000">
                <a:srgbClr val="009900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5123" name="Group 3">
            <a:extLst>
              <a:ext uri="{FF2B5EF4-FFF2-40B4-BE49-F238E27FC236}">
                <a16:creationId xmlns:a16="http://schemas.microsoft.com/office/drawing/2014/main" id="{B48B9BB9-CB16-478C-A122-96E8C22AA426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5124" name="Picture 4">
              <a:extLst>
                <a:ext uri="{FF2B5EF4-FFF2-40B4-BE49-F238E27FC236}">
                  <a16:creationId xmlns:a16="http://schemas.microsoft.com/office/drawing/2014/main" id="{F142E860-C503-494A-BD2D-83687FCC01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25" name="Text Box 5">
              <a:extLst>
                <a:ext uri="{FF2B5EF4-FFF2-40B4-BE49-F238E27FC236}">
                  <a16:creationId xmlns:a16="http://schemas.microsoft.com/office/drawing/2014/main" id="{892507E1-C81B-4519-9BFB-F9B0C28CD5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pic>
        <p:nvPicPr>
          <p:cNvPr id="5126" name="Picture 6">
            <a:extLst>
              <a:ext uri="{FF2B5EF4-FFF2-40B4-BE49-F238E27FC236}">
                <a16:creationId xmlns:a16="http://schemas.microsoft.com/office/drawing/2014/main" id="{1BCAF9CB-FC18-4D95-8A1A-4EEFDC759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1746250"/>
            <a:ext cx="1033462" cy="73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7" name="Text Box 7">
            <a:extLst>
              <a:ext uri="{FF2B5EF4-FFF2-40B4-BE49-F238E27FC236}">
                <a16:creationId xmlns:a16="http://schemas.microsoft.com/office/drawing/2014/main" id="{F62DBC3E-0873-4936-8F17-6CAA4AD803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" y="265113"/>
            <a:ext cx="742950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8800">
                <a:solidFill>
                  <a:srgbClr val="FF0000"/>
                </a:solidFill>
              </a:rPr>
              <a:t>?</a:t>
            </a:r>
            <a:endParaRPr lang="fr-FR" altLang="fr-FR" sz="8800">
              <a:solidFill>
                <a:srgbClr val="FF0000"/>
              </a:solidFill>
            </a:endParaRPr>
          </a:p>
        </p:txBody>
      </p:sp>
      <p:sp>
        <p:nvSpPr>
          <p:cNvPr id="5128" name="Text Box 8">
            <a:extLst>
              <a:ext uri="{FF2B5EF4-FFF2-40B4-BE49-F238E27FC236}">
                <a16:creationId xmlns:a16="http://schemas.microsoft.com/office/drawing/2014/main" id="{90857B6A-623C-4D43-8855-9E8178A941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465138"/>
            <a:ext cx="4211638" cy="548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6600"/>
              <a:t>H.A.C.C.P.</a:t>
            </a:r>
          </a:p>
          <a:p>
            <a:endParaRPr lang="fr-BE" altLang="fr-FR" sz="4800"/>
          </a:p>
          <a:p>
            <a:r>
              <a:rPr lang="fr-BE" altLang="fr-FR" sz="4800">
                <a:solidFill>
                  <a:srgbClr val="FF0000"/>
                </a:solidFill>
              </a:rPr>
              <a:t>H</a:t>
            </a:r>
            <a:r>
              <a:rPr lang="fr-BE" altLang="fr-FR" sz="4800">
                <a:solidFill>
                  <a:srgbClr val="000000"/>
                </a:solidFill>
              </a:rPr>
              <a:t>azard</a:t>
            </a:r>
          </a:p>
          <a:p>
            <a:r>
              <a:rPr lang="fr-BE" altLang="fr-FR" sz="4800">
                <a:solidFill>
                  <a:srgbClr val="FF0000"/>
                </a:solidFill>
              </a:rPr>
              <a:t>A</a:t>
            </a:r>
            <a:r>
              <a:rPr lang="fr-BE" altLang="fr-FR" sz="4800">
                <a:solidFill>
                  <a:srgbClr val="000000"/>
                </a:solidFill>
              </a:rPr>
              <a:t>nalysis</a:t>
            </a:r>
          </a:p>
          <a:p>
            <a:r>
              <a:rPr lang="fr-BE" altLang="fr-FR" sz="4800">
                <a:solidFill>
                  <a:srgbClr val="FF0000"/>
                </a:solidFill>
              </a:rPr>
              <a:t>C</a:t>
            </a:r>
            <a:r>
              <a:rPr lang="fr-BE" altLang="fr-FR" sz="4800">
                <a:solidFill>
                  <a:srgbClr val="000000"/>
                </a:solidFill>
              </a:rPr>
              <a:t>ritical</a:t>
            </a:r>
          </a:p>
          <a:p>
            <a:r>
              <a:rPr lang="fr-BE" altLang="fr-FR" sz="4800">
                <a:solidFill>
                  <a:srgbClr val="FF0000"/>
                </a:solidFill>
              </a:rPr>
              <a:t>C</a:t>
            </a:r>
            <a:r>
              <a:rPr lang="fr-BE" altLang="fr-FR" sz="4800">
                <a:solidFill>
                  <a:srgbClr val="000000"/>
                </a:solidFill>
              </a:rPr>
              <a:t>ontrol</a:t>
            </a:r>
          </a:p>
          <a:p>
            <a:r>
              <a:rPr lang="fr-BE" altLang="fr-FR" sz="4800">
                <a:solidFill>
                  <a:srgbClr val="FF0000"/>
                </a:solidFill>
              </a:rPr>
              <a:t>P</a:t>
            </a:r>
            <a:r>
              <a:rPr lang="fr-BE" altLang="fr-FR" sz="4800">
                <a:solidFill>
                  <a:srgbClr val="000000"/>
                </a:solidFill>
              </a:rPr>
              <a:t>oint</a:t>
            </a:r>
            <a:endParaRPr lang="fr-FR" altLang="fr-FR" sz="4800">
              <a:solidFill>
                <a:srgbClr val="FF0000"/>
              </a:solidFill>
            </a:endParaRPr>
          </a:p>
        </p:txBody>
      </p:sp>
      <p:sp>
        <p:nvSpPr>
          <p:cNvPr id="5129" name="Text Box 9">
            <a:extLst>
              <a:ext uri="{FF2B5EF4-FFF2-40B4-BE49-F238E27FC236}">
                <a16:creationId xmlns:a16="http://schemas.microsoft.com/office/drawing/2014/main" id="{11493C6D-1166-4D54-8DD8-2AE4FF662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2654300"/>
            <a:ext cx="2986088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b="0">
                <a:solidFill>
                  <a:srgbClr val="000000"/>
                </a:solidFill>
              </a:rPr>
              <a:t>Se traduit par :</a:t>
            </a:r>
          </a:p>
          <a:p>
            <a:endParaRPr lang="fr-BE" altLang="fr-FR" b="0">
              <a:solidFill>
                <a:srgbClr val="000000"/>
              </a:solidFill>
            </a:endParaRPr>
          </a:p>
          <a:p>
            <a:r>
              <a:rPr lang="fr-BE" altLang="fr-FR" b="0">
                <a:solidFill>
                  <a:srgbClr val="000000"/>
                </a:solidFill>
              </a:rPr>
              <a:t>Analyse des Dangers –</a:t>
            </a:r>
          </a:p>
          <a:p>
            <a:r>
              <a:rPr lang="fr-BE" altLang="fr-FR" b="0">
                <a:solidFill>
                  <a:srgbClr val="000000"/>
                </a:solidFill>
              </a:rPr>
              <a:t>Points Critiques</a:t>
            </a:r>
          </a:p>
          <a:p>
            <a:r>
              <a:rPr lang="fr-BE" altLang="fr-FR" b="0">
                <a:solidFill>
                  <a:srgbClr val="000000"/>
                </a:solidFill>
              </a:rPr>
              <a:t>Pour leur Contrôle</a:t>
            </a:r>
            <a:endParaRPr lang="fr-FR" altLang="fr-FR" b="0">
              <a:solidFill>
                <a:srgbClr val="000000"/>
              </a:solidFill>
            </a:endParaRPr>
          </a:p>
        </p:txBody>
      </p:sp>
      <p:sp>
        <p:nvSpPr>
          <p:cNvPr id="5130" name="Text Box 10">
            <a:extLst>
              <a:ext uri="{FF2B5EF4-FFF2-40B4-BE49-F238E27FC236}">
                <a16:creationId xmlns:a16="http://schemas.microsoft.com/office/drawing/2014/main" id="{5DCD4CE5-945F-48C0-8DDE-665192C0F7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936875"/>
            <a:ext cx="877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10</a:t>
            </a:r>
            <a:endParaRPr lang="fr-FR" altLang="fr-F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6FFDB08F-80E1-41FB-8AB2-473422170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00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53251" name="Group 3">
            <a:extLst>
              <a:ext uri="{FF2B5EF4-FFF2-40B4-BE49-F238E27FC236}">
                <a16:creationId xmlns:a16="http://schemas.microsoft.com/office/drawing/2014/main" id="{D932711B-DF4D-4CE7-89A5-2727C0E721A6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53252" name="Picture 4">
              <a:extLst>
                <a:ext uri="{FF2B5EF4-FFF2-40B4-BE49-F238E27FC236}">
                  <a16:creationId xmlns:a16="http://schemas.microsoft.com/office/drawing/2014/main" id="{7461E43D-D90E-4DDD-B0AA-DB5CAF4D87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253" name="Text Box 5">
              <a:extLst>
                <a:ext uri="{FF2B5EF4-FFF2-40B4-BE49-F238E27FC236}">
                  <a16:creationId xmlns:a16="http://schemas.microsoft.com/office/drawing/2014/main" id="{2972D8A0-4DF1-40A5-86A5-CD1D8E8554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53254" name="Picture 6">
            <a:extLst>
              <a:ext uri="{FF2B5EF4-FFF2-40B4-BE49-F238E27FC236}">
                <a16:creationId xmlns:a16="http://schemas.microsoft.com/office/drawing/2014/main" id="{F4C8A1FF-9937-4812-B55E-4BDE6E733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53255" name="Text Box 7">
            <a:extLst>
              <a:ext uri="{FF2B5EF4-FFF2-40B4-BE49-F238E27FC236}">
                <a16:creationId xmlns:a16="http://schemas.microsoft.com/office/drawing/2014/main" id="{7F31550D-2EC2-4475-B0D8-98A30B433D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2438400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3 / 6</a:t>
            </a:r>
            <a:endParaRPr lang="fr-FR" altLang="fr-FR"/>
          </a:p>
        </p:txBody>
      </p:sp>
      <p:sp>
        <p:nvSpPr>
          <p:cNvPr id="53275" name="Rectangle 27">
            <a:extLst>
              <a:ext uri="{FF2B5EF4-FFF2-40B4-BE49-F238E27FC236}">
                <a16:creationId xmlns:a16="http://schemas.microsoft.com/office/drawing/2014/main" id="{F1835CA0-93F4-4752-9FE1-0EE578BF5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304800"/>
            <a:ext cx="2209800" cy="60960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Américain</a:t>
            </a:r>
          </a:p>
          <a:p>
            <a:pPr algn="ctr"/>
            <a:r>
              <a:rPr lang="fr-BE" altLang="fr-FR"/>
              <a:t>Fromage</a:t>
            </a:r>
          </a:p>
          <a:p>
            <a:pPr algn="ctr"/>
            <a:r>
              <a:rPr lang="fr-BE" altLang="fr-FR"/>
              <a:t>Jambon cuit</a:t>
            </a:r>
          </a:p>
          <a:p>
            <a:pPr algn="ctr"/>
            <a:r>
              <a:rPr lang="fr-BE" altLang="fr-FR"/>
              <a:t>Club</a:t>
            </a:r>
          </a:p>
          <a:p>
            <a:pPr algn="ctr"/>
            <a:r>
              <a:rPr lang="fr-BE" altLang="fr-FR"/>
              <a:t>Jambon cru</a:t>
            </a:r>
          </a:p>
          <a:p>
            <a:pPr algn="ctr"/>
            <a:r>
              <a:rPr lang="fr-BE" altLang="fr-FR"/>
              <a:t>Saumon</a:t>
            </a:r>
          </a:p>
          <a:p>
            <a:pPr algn="ctr"/>
            <a:r>
              <a:rPr lang="fr-BE" altLang="fr-FR"/>
              <a:t>Salade viande</a:t>
            </a:r>
          </a:p>
          <a:p>
            <a:pPr algn="ctr"/>
            <a:r>
              <a:rPr lang="fr-BE" altLang="fr-FR"/>
              <a:t>Salade poisson</a:t>
            </a:r>
          </a:p>
          <a:p>
            <a:pPr algn="ctr"/>
            <a:r>
              <a:rPr lang="fr-BE" altLang="fr-FR"/>
              <a:t>Crevettes</a:t>
            </a:r>
          </a:p>
          <a:p>
            <a:pPr algn="ctr"/>
            <a:r>
              <a:rPr lang="fr-BE" altLang="fr-FR"/>
              <a:t>Crabe</a:t>
            </a:r>
          </a:p>
          <a:p>
            <a:pPr algn="ctr"/>
            <a:r>
              <a:rPr lang="fr-BE" altLang="fr-FR"/>
              <a:t>Rôti bœuf</a:t>
            </a:r>
          </a:p>
          <a:p>
            <a:pPr algn="ctr"/>
            <a:r>
              <a:rPr lang="fr-BE" altLang="fr-FR"/>
              <a:t>Rôti porc</a:t>
            </a:r>
          </a:p>
          <a:p>
            <a:pPr algn="ctr"/>
            <a:r>
              <a:rPr lang="fr-BE" altLang="fr-FR"/>
              <a:t>-</a:t>
            </a:r>
          </a:p>
          <a:p>
            <a:pPr algn="ctr"/>
            <a:r>
              <a:rPr lang="fr-BE" altLang="fr-FR"/>
              <a:t>Type pain</a:t>
            </a:r>
          </a:p>
          <a:p>
            <a:pPr algn="ctr"/>
            <a:r>
              <a:rPr lang="fr-BE" altLang="fr-FR"/>
              <a:t>Crudités</a:t>
            </a:r>
          </a:p>
          <a:p>
            <a:pPr algn="ctr"/>
            <a:r>
              <a:rPr lang="fr-BE" altLang="fr-FR"/>
              <a:t>Oeufs</a:t>
            </a:r>
            <a:endParaRPr lang="fr-FR" altLang="fr-FR"/>
          </a:p>
        </p:txBody>
      </p:sp>
      <p:sp>
        <p:nvSpPr>
          <p:cNvPr id="53277" name="Text Box 29">
            <a:extLst>
              <a:ext uri="{FF2B5EF4-FFF2-40B4-BE49-F238E27FC236}">
                <a16:creationId xmlns:a16="http://schemas.microsoft.com/office/drawing/2014/main" id="{D8DD71F3-F8F7-4762-A9C5-99E11745A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4400" y="269875"/>
            <a:ext cx="157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Sandwichs</a:t>
            </a:r>
            <a:endParaRPr lang="fr-FR" altLang="fr-FR" u="sng"/>
          </a:p>
        </p:txBody>
      </p:sp>
      <p:sp>
        <p:nvSpPr>
          <p:cNvPr id="53278" name="Rectangle 30">
            <a:extLst>
              <a:ext uri="{FF2B5EF4-FFF2-40B4-BE49-F238E27FC236}">
                <a16:creationId xmlns:a16="http://schemas.microsoft.com/office/drawing/2014/main" id="{9EB865A2-9F89-48C3-A5BC-54B00FA14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609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79" name="Rectangle 31">
            <a:extLst>
              <a:ext uri="{FF2B5EF4-FFF2-40B4-BE49-F238E27FC236}">
                <a16:creationId xmlns:a16="http://schemas.microsoft.com/office/drawing/2014/main" id="{BDF9001F-BA58-42A7-A966-9F80C72FB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762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80" name="Rectangle 32">
            <a:extLst>
              <a:ext uri="{FF2B5EF4-FFF2-40B4-BE49-F238E27FC236}">
                <a16:creationId xmlns:a16="http://schemas.microsoft.com/office/drawing/2014/main" id="{CD6BCE24-3673-40EA-86F4-DF6B3834D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914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81" name="Rectangle 33">
            <a:extLst>
              <a:ext uri="{FF2B5EF4-FFF2-40B4-BE49-F238E27FC236}">
                <a16:creationId xmlns:a16="http://schemas.microsoft.com/office/drawing/2014/main" id="{DB74627F-7D41-4B40-8A0B-464359324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1066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82" name="Rectangle 34">
            <a:extLst>
              <a:ext uri="{FF2B5EF4-FFF2-40B4-BE49-F238E27FC236}">
                <a16:creationId xmlns:a16="http://schemas.microsoft.com/office/drawing/2014/main" id="{04C5527E-168B-4B5C-82C4-0204F2F44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1219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83" name="Rectangle 35">
            <a:extLst>
              <a:ext uri="{FF2B5EF4-FFF2-40B4-BE49-F238E27FC236}">
                <a16:creationId xmlns:a16="http://schemas.microsoft.com/office/drawing/2014/main" id="{A4982B47-03EF-48BA-A638-BD8D73D537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1371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84" name="Rectangle 36">
            <a:extLst>
              <a:ext uri="{FF2B5EF4-FFF2-40B4-BE49-F238E27FC236}">
                <a16:creationId xmlns:a16="http://schemas.microsoft.com/office/drawing/2014/main" id="{34C09F28-3304-4632-8ADA-E79235961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1524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85" name="Rectangle 37">
            <a:extLst>
              <a:ext uri="{FF2B5EF4-FFF2-40B4-BE49-F238E27FC236}">
                <a16:creationId xmlns:a16="http://schemas.microsoft.com/office/drawing/2014/main" id="{7926C7C6-D77A-496E-A620-49899DBA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1752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86" name="Rectangle 38">
            <a:extLst>
              <a:ext uri="{FF2B5EF4-FFF2-40B4-BE49-F238E27FC236}">
                <a16:creationId xmlns:a16="http://schemas.microsoft.com/office/drawing/2014/main" id="{A0290812-69B5-4467-91D6-983EC6A2B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1981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87" name="Rectangle 39">
            <a:extLst>
              <a:ext uri="{FF2B5EF4-FFF2-40B4-BE49-F238E27FC236}">
                <a16:creationId xmlns:a16="http://schemas.microsoft.com/office/drawing/2014/main" id="{0D6178BB-AB77-47FA-8C3F-FC1DB7820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209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88" name="Rectangle 40">
            <a:extLst>
              <a:ext uri="{FF2B5EF4-FFF2-40B4-BE49-F238E27FC236}">
                <a16:creationId xmlns:a16="http://schemas.microsoft.com/office/drawing/2014/main" id="{EABBA0CF-0CE2-4965-AFE2-0251F0D184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438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89" name="Rectangle 41">
            <a:extLst>
              <a:ext uri="{FF2B5EF4-FFF2-40B4-BE49-F238E27FC236}">
                <a16:creationId xmlns:a16="http://schemas.microsoft.com/office/drawing/2014/main" id="{CA014847-44EF-4240-9EB0-B3AC55878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667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90" name="Rectangle 42">
            <a:extLst>
              <a:ext uri="{FF2B5EF4-FFF2-40B4-BE49-F238E27FC236}">
                <a16:creationId xmlns:a16="http://schemas.microsoft.com/office/drawing/2014/main" id="{C4CBA19B-9048-4872-A989-47EB81590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895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91" name="Rectangle 43">
            <a:extLst>
              <a:ext uri="{FF2B5EF4-FFF2-40B4-BE49-F238E27FC236}">
                <a16:creationId xmlns:a16="http://schemas.microsoft.com/office/drawing/2014/main" id="{2056981A-408D-472F-8AFC-2C7F4B4B6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3124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92" name="Rectangle 44">
            <a:extLst>
              <a:ext uri="{FF2B5EF4-FFF2-40B4-BE49-F238E27FC236}">
                <a16:creationId xmlns:a16="http://schemas.microsoft.com/office/drawing/2014/main" id="{246B7009-4FFF-4271-B291-B8FD50CC17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3352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93" name="Rectangle 45">
            <a:extLst>
              <a:ext uri="{FF2B5EF4-FFF2-40B4-BE49-F238E27FC236}">
                <a16:creationId xmlns:a16="http://schemas.microsoft.com/office/drawing/2014/main" id="{F9297DB7-D75E-471B-BACB-DA46BB611B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3581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94" name="Rectangle 46">
            <a:extLst>
              <a:ext uri="{FF2B5EF4-FFF2-40B4-BE49-F238E27FC236}">
                <a16:creationId xmlns:a16="http://schemas.microsoft.com/office/drawing/2014/main" id="{85FCEDDE-5B9A-4B9B-BDBB-9476CA7486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3810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95" name="Rectangle 47">
            <a:extLst>
              <a:ext uri="{FF2B5EF4-FFF2-40B4-BE49-F238E27FC236}">
                <a16:creationId xmlns:a16="http://schemas.microsoft.com/office/drawing/2014/main" id="{239F9CA8-7581-487C-96BB-7B3B79A0F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4038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96" name="Rectangle 48">
            <a:extLst>
              <a:ext uri="{FF2B5EF4-FFF2-40B4-BE49-F238E27FC236}">
                <a16:creationId xmlns:a16="http://schemas.microsoft.com/office/drawing/2014/main" id="{FBAC5D70-EB58-4127-927A-F447BA446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4267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97" name="Rectangle 49">
            <a:extLst>
              <a:ext uri="{FF2B5EF4-FFF2-40B4-BE49-F238E27FC236}">
                <a16:creationId xmlns:a16="http://schemas.microsoft.com/office/drawing/2014/main" id="{A0F82041-92DB-4DC6-AE5C-1AC828DC24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4495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98" name="Rectangle 50">
            <a:extLst>
              <a:ext uri="{FF2B5EF4-FFF2-40B4-BE49-F238E27FC236}">
                <a16:creationId xmlns:a16="http://schemas.microsoft.com/office/drawing/2014/main" id="{FC4D1A1D-2C71-41F8-8C17-E451F39D5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4724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299" name="Rectangle 51">
            <a:extLst>
              <a:ext uri="{FF2B5EF4-FFF2-40B4-BE49-F238E27FC236}">
                <a16:creationId xmlns:a16="http://schemas.microsoft.com/office/drawing/2014/main" id="{B4BE1492-4F73-46F6-A5CB-61A77D4A4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4953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00" name="Rectangle 52">
            <a:extLst>
              <a:ext uri="{FF2B5EF4-FFF2-40B4-BE49-F238E27FC236}">
                <a16:creationId xmlns:a16="http://schemas.microsoft.com/office/drawing/2014/main" id="{0A6A0DD8-7122-41B4-AAAD-22744E664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5181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01" name="Rectangle 53">
            <a:extLst>
              <a:ext uri="{FF2B5EF4-FFF2-40B4-BE49-F238E27FC236}">
                <a16:creationId xmlns:a16="http://schemas.microsoft.com/office/drawing/2014/main" id="{2615DBD4-05E7-430E-B3CC-FB6484C7F9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5410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02" name="Rectangle 54">
            <a:extLst>
              <a:ext uri="{FF2B5EF4-FFF2-40B4-BE49-F238E27FC236}">
                <a16:creationId xmlns:a16="http://schemas.microsoft.com/office/drawing/2014/main" id="{888A3CE9-81B3-4466-9260-55CB4BD19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5638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03" name="Rectangle 55">
            <a:extLst>
              <a:ext uri="{FF2B5EF4-FFF2-40B4-BE49-F238E27FC236}">
                <a16:creationId xmlns:a16="http://schemas.microsoft.com/office/drawing/2014/main" id="{E4780CC3-3274-43E8-9824-84F3594CA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5867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04" name="Rectangle 56">
            <a:extLst>
              <a:ext uri="{FF2B5EF4-FFF2-40B4-BE49-F238E27FC236}">
                <a16:creationId xmlns:a16="http://schemas.microsoft.com/office/drawing/2014/main" id="{9958E5D1-68A1-42BF-9BF7-A767023DA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5562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05" name="Rectangle 57">
            <a:extLst>
              <a:ext uri="{FF2B5EF4-FFF2-40B4-BE49-F238E27FC236}">
                <a16:creationId xmlns:a16="http://schemas.microsoft.com/office/drawing/2014/main" id="{E5EF4472-88B0-46F5-9E63-5369D88449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5257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06" name="Rectangle 58">
            <a:extLst>
              <a:ext uri="{FF2B5EF4-FFF2-40B4-BE49-F238E27FC236}">
                <a16:creationId xmlns:a16="http://schemas.microsoft.com/office/drawing/2014/main" id="{66F23A9A-7DCA-4ECC-B1C1-E257843146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4953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07" name="Rectangle 59">
            <a:extLst>
              <a:ext uri="{FF2B5EF4-FFF2-40B4-BE49-F238E27FC236}">
                <a16:creationId xmlns:a16="http://schemas.microsoft.com/office/drawing/2014/main" id="{644BFFEA-7F41-46E5-A0F3-7FD230CA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4648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08" name="Rectangle 60">
            <a:extLst>
              <a:ext uri="{FF2B5EF4-FFF2-40B4-BE49-F238E27FC236}">
                <a16:creationId xmlns:a16="http://schemas.microsoft.com/office/drawing/2014/main" id="{7F6325DE-59CD-472C-B99A-2EAE6F2FE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4343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09" name="Rectangle 61">
            <a:extLst>
              <a:ext uri="{FF2B5EF4-FFF2-40B4-BE49-F238E27FC236}">
                <a16:creationId xmlns:a16="http://schemas.microsoft.com/office/drawing/2014/main" id="{121DD5C1-2BBB-41E8-8FE3-2B858D81C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4038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10" name="Rectangle 62">
            <a:extLst>
              <a:ext uri="{FF2B5EF4-FFF2-40B4-BE49-F238E27FC236}">
                <a16:creationId xmlns:a16="http://schemas.microsoft.com/office/drawing/2014/main" id="{B6689EAB-FD85-4120-8E99-3F48E2EC92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3733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11" name="Rectangle 63">
            <a:extLst>
              <a:ext uri="{FF2B5EF4-FFF2-40B4-BE49-F238E27FC236}">
                <a16:creationId xmlns:a16="http://schemas.microsoft.com/office/drawing/2014/main" id="{A435DB60-14B4-4935-AAE1-61FFEEFE12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3429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12" name="Rectangle 64">
            <a:extLst>
              <a:ext uri="{FF2B5EF4-FFF2-40B4-BE49-F238E27FC236}">
                <a16:creationId xmlns:a16="http://schemas.microsoft.com/office/drawing/2014/main" id="{315B999A-8202-4B76-B91B-253C83D88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3124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13" name="Rectangle 65">
            <a:extLst>
              <a:ext uri="{FF2B5EF4-FFF2-40B4-BE49-F238E27FC236}">
                <a16:creationId xmlns:a16="http://schemas.microsoft.com/office/drawing/2014/main" id="{EF65C099-D463-4D2F-A42A-4324A1DB60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2819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14" name="Rectangle 66">
            <a:extLst>
              <a:ext uri="{FF2B5EF4-FFF2-40B4-BE49-F238E27FC236}">
                <a16:creationId xmlns:a16="http://schemas.microsoft.com/office/drawing/2014/main" id="{280F988B-EFEF-4E3C-AF3D-695F9754CA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2514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15" name="Rectangle 67">
            <a:extLst>
              <a:ext uri="{FF2B5EF4-FFF2-40B4-BE49-F238E27FC236}">
                <a16:creationId xmlns:a16="http://schemas.microsoft.com/office/drawing/2014/main" id="{283F10F2-E64F-4320-8935-A589188CE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2209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16" name="Rectangle 68">
            <a:extLst>
              <a:ext uri="{FF2B5EF4-FFF2-40B4-BE49-F238E27FC236}">
                <a16:creationId xmlns:a16="http://schemas.microsoft.com/office/drawing/2014/main" id="{0677D654-EEE5-4F33-A6D4-CE4E88450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1905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17" name="Rectangle 69">
            <a:extLst>
              <a:ext uri="{FF2B5EF4-FFF2-40B4-BE49-F238E27FC236}">
                <a16:creationId xmlns:a16="http://schemas.microsoft.com/office/drawing/2014/main" id="{7D7DCD27-7EE0-4B25-973B-8D78A8A5B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1600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18" name="Rectangle 70">
            <a:extLst>
              <a:ext uri="{FF2B5EF4-FFF2-40B4-BE49-F238E27FC236}">
                <a16:creationId xmlns:a16="http://schemas.microsoft.com/office/drawing/2014/main" id="{4CD448F8-1315-47E7-A38A-1063367DC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1295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19" name="Rectangle 71">
            <a:extLst>
              <a:ext uri="{FF2B5EF4-FFF2-40B4-BE49-F238E27FC236}">
                <a16:creationId xmlns:a16="http://schemas.microsoft.com/office/drawing/2014/main" id="{A46A88E1-CE51-426E-8365-F18BFF29A3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990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20" name="Rectangle 72">
            <a:extLst>
              <a:ext uri="{FF2B5EF4-FFF2-40B4-BE49-F238E27FC236}">
                <a16:creationId xmlns:a16="http://schemas.microsoft.com/office/drawing/2014/main" id="{9AF7FD3A-2FFF-493A-89DB-EECDCC3C6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1219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21" name="Rectangle 73">
            <a:extLst>
              <a:ext uri="{FF2B5EF4-FFF2-40B4-BE49-F238E27FC236}">
                <a16:creationId xmlns:a16="http://schemas.microsoft.com/office/drawing/2014/main" id="{0AA253DD-DCD5-4AB4-9BCA-44D887079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1447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22" name="Rectangle 74">
            <a:extLst>
              <a:ext uri="{FF2B5EF4-FFF2-40B4-BE49-F238E27FC236}">
                <a16:creationId xmlns:a16="http://schemas.microsoft.com/office/drawing/2014/main" id="{86CFFA61-29AC-4A22-8E4C-031AAE2DF4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1676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23" name="Rectangle 75">
            <a:extLst>
              <a:ext uri="{FF2B5EF4-FFF2-40B4-BE49-F238E27FC236}">
                <a16:creationId xmlns:a16="http://schemas.microsoft.com/office/drawing/2014/main" id="{8FAC75F7-3501-4679-9BA0-13196E1E9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1905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24" name="Rectangle 76">
            <a:extLst>
              <a:ext uri="{FF2B5EF4-FFF2-40B4-BE49-F238E27FC236}">
                <a16:creationId xmlns:a16="http://schemas.microsoft.com/office/drawing/2014/main" id="{91306C5B-4E9B-49DF-9F60-6DD2DE24E6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2133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25" name="Rectangle 77">
            <a:extLst>
              <a:ext uri="{FF2B5EF4-FFF2-40B4-BE49-F238E27FC236}">
                <a16:creationId xmlns:a16="http://schemas.microsoft.com/office/drawing/2014/main" id="{07D059B0-91DB-479B-B464-8FA9AC8E8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2362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26" name="Rectangle 78">
            <a:extLst>
              <a:ext uri="{FF2B5EF4-FFF2-40B4-BE49-F238E27FC236}">
                <a16:creationId xmlns:a16="http://schemas.microsoft.com/office/drawing/2014/main" id="{1E80B170-ED8A-4F13-8046-D429E4466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2590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27" name="Rectangle 79">
            <a:extLst>
              <a:ext uri="{FF2B5EF4-FFF2-40B4-BE49-F238E27FC236}">
                <a16:creationId xmlns:a16="http://schemas.microsoft.com/office/drawing/2014/main" id="{3EB05A6E-89A1-4B63-9988-C5479F7F4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2819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28" name="Rectangle 80">
            <a:extLst>
              <a:ext uri="{FF2B5EF4-FFF2-40B4-BE49-F238E27FC236}">
                <a16:creationId xmlns:a16="http://schemas.microsoft.com/office/drawing/2014/main" id="{68A7A82D-5CA0-4946-9854-93AB27747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3048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29" name="Rectangle 81">
            <a:extLst>
              <a:ext uri="{FF2B5EF4-FFF2-40B4-BE49-F238E27FC236}">
                <a16:creationId xmlns:a16="http://schemas.microsoft.com/office/drawing/2014/main" id="{DCF69D7E-9787-4762-920A-BC38CECC8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3276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30" name="Rectangle 82">
            <a:extLst>
              <a:ext uri="{FF2B5EF4-FFF2-40B4-BE49-F238E27FC236}">
                <a16:creationId xmlns:a16="http://schemas.microsoft.com/office/drawing/2014/main" id="{A8E42F8B-717E-4772-A5FC-6D5C6AF28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3505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31" name="Rectangle 83">
            <a:extLst>
              <a:ext uri="{FF2B5EF4-FFF2-40B4-BE49-F238E27FC236}">
                <a16:creationId xmlns:a16="http://schemas.microsoft.com/office/drawing/2014/main" id="{34B427B4-DA94-4D75-B534-93D7F70F9A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733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32" name="Rectangle 84">
            <a:extLst>
              <a:ext uri="{FF2B5EF4-FFF2-40B4-BE49-F238E27FC236}">
                <a16:creationId xmlns:a16="http://schemas.microsoft.com/office/drawing/2014/main" id="{2C09D648-B811-4795-86FB-B04118033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3962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33" name="Rectangle 85">
            <a:extLst>
              <a:ext uri="{FF2B5EF4-FFF2-40B4-BE49-F238E27FC236}">
                <a16:creationId xmlns:a16="http://schemas.microsoft.com/office/drawing/2014/main" id="{DB3F590C-E73D-488A-B98B-7F873D700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4191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34" name="Rectangle 86">
            <a:extLst>
              <a:ext uri="{FF2B5EF4-FFF2-40B4-BE49-F238E27FC236}">
                <a16:creationId xmlns:a16="http://schemas.microsoft.com/office/drawing/2014/main" id="{BC81F017-1549-48F7-9C7A-9496805F7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4419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35" name="Rectangle 87">
            <a:extLst>
              <a:ext uri="{FF2B5EF4-FFF2-40B4-BE49-F238E27FC236}">
                <a16:creationId xmlns:a16="http://schemas.microsoft.com/office/drawing/2014/main" id="{8505AFE4-550D-4B63-9760-EF60DBFF1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4648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36" name="Rectangle 88">
            <a:extLst>
              <a:ext uri="{FF2B5EF4-FFF2-40B4-BE49-F238E27FC236}">
                <a16:creationId xmlns:a16="http://schemas.microsoft.com/office/drawing/2014/main" id="{B79CBDE3-3F1B-4295-865C-7EEA244AA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876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37" name="Rectangle 89">
            <a:extLst>
              <a:ext uri="{FF2B5EF4-FFF2-40B4-BE49-F238E27FC236}">
                <a16:creationId xmlns:a16="http://schemas.microsoft.com/office/drawing/2014/main" id="{B644ABE6-0F0E-4554-A2E6-121D0874A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5105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38" name="Rectangle 90">
            <a:extLst>
              <a:ext uri="{FF2B5EF4-FFF2-40B4-BE49-F238E27FC236}">
                <a16:creationId xmlns:a16="http://schemas.microsoft.com/office/drawing/2014/main" id="{469B55D3-EDFD-498D-8CEE-D146D86831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962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39" name="Rectangle 91">
            <a:extLst>
              <a:ext uri="{FF2B5EF4-FFF2-40B4-BE49-F238E27FC236}">
                <a16:creationId xmlns:a16="http://schemas.microsoft.com/office/drawing/2014/main" id="{AA700C0F-C0F2-4B34-8CD1-D2EA3D56B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733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40" name="Rectangle 92">
            <a:extLst>
              <a:ext uri="{FF2B5EF4-FFF2-40B4-BE49-F238E27FC236}">
                <a16:creationId xmlns:a16="http://schemas.microsoft.com/office/drawing/2014/main" id="{61157F77-117B-4D81-A326-46FEF3C4BC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505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41" name="Rectangle 93">
            <a:extLst>
              <a:ext uri="{FF2B5EF4-FFF2-40B4-BE49-F238E27FC236}">
                <a16:creationId xmlns:a16="http://schemas.microsoft.com/office/drawing/2014/main" id="{DDB8DD83-CAF4-488F-984E-1AAB481E2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276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42" name="Rectangle 94">
            <a:extLst>
              <a:ext uri="{FF2B5EF4-FFF2-40B4-BE49-F238E27FC236}">
                <a16:creationId xmlns:a16="http://schemas.microsoft.com/office/drawing/2014/main" id="{695EF73D-701C-41F5-AD4B-068B7EC3AD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048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43" name="Rectangle 95">
            <a:extLst>
              <a:ext uri="{FF2B5EF4-FFF2-40B4-BE49-F238E27FC236}">
                <a16:creationId xmlns:a16="http://schemas.microsoft.com/office/drawing/2014/main" id="{3D272FB6-8404-441B-9963-F6079DFE86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819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44" name="Rectangle 96">
            <a:extLst>
              <a:ext uri="{FF2B5EF4-FFF2-40B4-BE49-F238E27FC236}">
                <a16:creationId xmlns:a16="http://schemas.microsoft.com/office/drawing/2014/main" id="{65DF701D-DEDC-42D1-88B3-77D540357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590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45" name="Rectangle 97">
            <a:extLst>
              <a:ext uri="{FF2B5EF4-FFF2-40B4-BE49-F238E27FC236}">
                <a16:creationId xmlns:a16="http://schemas.microsoft.com/office/drawing/2014/main" id="{261208E9-2757-44A7-BF80-B596A9A4BE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362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46" name="Rectangle 98">
            <a:extLst>
              <a:ext uri="{FF2B5EF4-FFF2-40B4-BE49-F238E27FC236}">
                <a16:creationId xmlns:a16="http://schemas.microsoft.com/office/drawing/2014/main" id="{980859A1-C614-4B76-BA9E-EAD84B7B8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133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47" name="Rectangle 99">
            <a:extLst>
              <a:ext uri="{FF2B5EF4-FFF2-40B4-BE49-F238E27FC236}">
                <a16:creationId xmlns:a16="http://schemas.microsoft.com/office/drawing/2014/main" id="{F7CF80E1-3039-40E8-8AC6-206A25F3B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1905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48" name="Rectangle 100">
            <a:extLst>
              <a:ext uri="{FF2B5EF4-FFF2-40B4-BE49-F238E27FC236}">
                <a16:creationId xmlns:a16="http://schemas.microsoft.com/office/drawing/2014/main" id="{E0F9BA81-07B5-4401-A877-245EC1F1E1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1676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49" name="Rectangle 101">
            <a:extLst>
              <a:ext uri="{FF2B5EF4-FFF2-40B4-BE49-F238E27FC236}">
                <a16:creationId xmlns:a16="http://schemas.microsoft.com/office/drawing/2014/main" id="{418F11E9-9B87-429B-BB3F-BB6BB4442A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1905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50" name="Rectangle 102">
            <a:extLst>
              <a:ext uri="{FF2B5EF4-FFF2-40B4-BE49-F238E27FC236}">
                <a16:creationId xmlns:a16="http://schemas.microsoft.com/office/drawing/2014/main" id="{16B9C80C-F4D7-4D3C-B7A9-649C45D2E2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133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51" name="Rectangle 103">
            <a:extLst>
              <a:ext uri="{FF2B5EF4-FFF2-40B4-BE49-F238E27FC236}">
                <a16:creationId xmlns:a16="http://schemas.microsoft.com/office/drawing/2014/main" id="{A6C47E1B-C978-483A-94C4-AF956BE3F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362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52" name="Rectangle 104">
            <a:extLst>
              <a:ext uri="{FF2B5EF4-FFF2-40B4-BE49-F238E27FC236}">
                <a16:creationId xmlns:a16="http://schemas.microsoft.com/office/drawing/2014/main" id="{DD0FF852-C49D-41DE-B199-1547AE6EE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590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53" name="Rectangle 105">
            <a:extLst>
              <a:ext uri="{FF2B5EF4-FFF2-40B4-BE49-F238E27FC236}">
                <a16:creationId xmlns:a16="http://schemas.microsoft.com/office/drawing/2014/main" id="{E06F336D-675A-40DB-B794-7489BC1D5C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819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54" name="Rectangle 106">
            <a:extLst>
              <a:ext uri="{FF2B5EF4-FFF2-40B4-BE49-F238E27FC236}">
                <a16:creationId xmlns:a16="http://schemas.microsoft.com/office/drawing/2014/main" id="{6F4FA618-CFD8-46C5-B4BF-CD20CB154E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3048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55" name="Rectangle 107">
            <a:extLst>
              <a:ext uri="{FF2B5EF4-FFF2-40B4-BE49-F238E27FC236}">
                <a16:creationId xmlns:a16="http://schemas.microsoft.com/office/drawing/2014/main" id="{6B7A456B-6F6C-43EB-9933-1E3BD4B58C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286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56" name="Rectangle 108">
            <a:extLst>
              <a:ext uri="{FF2B5EF4-FFF2-40B4-BE49-F238E27FC236}">
                <a16:creationId xmlns:a16="http://schemas.microsoft.com/office/drawing/2014/main" id="{5ECA5BCD-1EA2-4329-9524-D844AE3F4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1600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57" name="Rectangle 109">
            <a:extLst>
              <a:ext uri="{FF2B5EF4-FFF2-40B4-BE49-F238E27FC236}">
                <a16:creationId xmlns:a16="http://schemas.microsoft.com/office/drawing/2014/main" id="{59D6AD5C-A1F0-4C65-A880-5164076E3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2971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58" name="Rectangle 110">
            <a:extLst>
              <a:ext uri="{FF2B5EF4-FFF2-40B4-BE49-F238E27FC236}">
                <a16:creationId xmlns:a16="http://schemas.microsoft.com/office/drawing/2014/main" id="{745F5CFF-76AB-426F-83DC-DBC61AFBA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3276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59" name="Rectangle 111">
            <a:extLst>
              <a:ext uri="{FF2B5EF4-FFF2-40B4-BE49-F238E27FC236}">
                <a16:creationId xmlns:a16="http://schemas.microsoft.com/office/drawing/2014/main" id="{53F3F388-EFAD-4E36-B359-6BA57AE50D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35814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60" name="Rectangle 112">
            <a:extLst>
              <a:ext uri="{FF2B5EF4-FFF2-40B4-BE49-F238E27FC236}">
                <a16:creationId xmlns:a16="http://schemas.microsoft.com/office/drawing/2014/main" id="{37B53635-CA05-449A-AD26-F3619F9271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3886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61" name="Rectangle 113">
            <a:extLst>
              <a:ext uri="{FF2B5EF4-FFF2-40B4-BE49-F238E27FC236}">
                <a16:creationId xmlns:a16="http://schemas.microsoft.com/office/drawing/2014/main" id="{B610F8F9-D492-45F3-85DD-A085A5567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41910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62" name="Rectangle 114">
            <a:extLst>
              <a:ext uri="{FF2B5EF4-FFF2-40B4-BE49-F238E27FC236}">
                <a16:creationId xmlns:a16="http://schemas.microsoft.com/office/drawing/2014/main" id="{BFB0A1F7-6F80-47F7-801F-641F8C5111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44958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63" name="Rectangle 115">
            <a:extLst>
              <a:ext uri="{FF2B5EF4-FFF2-40B4-BE49-F238E27FC236}">
                <a16:creationId xmlns:a16="http://schemas.microsoft.com/office/drawing/2014/main" id="{2965F4BA-15CB-43AC-B444-CE39DB76B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4800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64" name="Rectangle 116">
            <a:extLst>
              <a:ext uri="{FF2B5EF4-FFF2-40B4-BE49-F238E27FC236}">
                <a16:creationId xmlns:a16="http://schemas.microsoft.com/office/drawing/2014/main" id="{EF201468-66A8-4B42-BDC9-A10C4423D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50292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65" name="Rectangle 117">
            <a:extLst>
              <a:ext uri="{FF2B5EF4-FFF2-40B4-BE49-F238E27FC236}">
                <a16:creationId xmlns:a16="http://schemas.microsoft.com/office/drawing/2014/main" id="{C945A226-5BFC-43E2-9B8D-B5D568E086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4419600"/>
            <a:ext cx="152400" cy="152400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366" name="Line 118">
            <a:extLst>
              <a:ext uri="{FF2B5EF4-FFF2-40B4-BE49-F238E27FC236}">
                <a16:creationId xmlns:a16="http://schemas.microsoft.com/office/drawing/2014/main" id="{FAB69B39-A69F-4CDF-B18A-F50D597E943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81400" y="9906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67" name="Line 119">
            <a:extLst>
              <a:ext uri="{FF2B5EF4-FFF2-40B4-BE49-F238E27FC236}">
                <a16:creationId xmlns:a16="http://schemas.microsoft.com/office/drawing/2014/main" id="{F77E38DB-CF3A-45F8-84F3-E118580481BF}"/>
              </a:ext>
            </a:extLst>
          </p:cNvPr>
          <p:cNvSpPr>
            <a:spLocks noChangeShapeType="1"/>
          </p:cNvSpPr>
          <p:nvPr/>
        </p:nvSpPr>
        <p:spPr bwMode="auto">
          <a:xfrm rot="2610499" flipV="1">
            <a:off x="3429000" y="23622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68" name="Line 120">
            <a:extLst>
              <a:ext uri="{FF2B5EF4-FFF2-40B4-BE49-F238E27FC236}">
                <a16:creationId xmlns:a16="http://schemas.microsoft.com/office/drawing/2014/main" id="{362E00D5-9218-491E-AD3D-134440D5A5F0}"/>
              </a:ext>
            </a:extLst>
          </p:cNvPr>
          <p:cNvSpPr>
            <a:spLocks noChangeShapeType="1"/>
          </p:cNvSpPr>
          <p:nvPr/>
        </p:nvSpPr>
        <p:spPr bwMode="auto">
          <a:xfrm rot="581964" flipV="1">
            <a:off x="3505200" y="12954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69" name="Line 121">
            <a:extLst>
              <a:ext uri="{FF2B5EF4-FFF2-40B4-BE49-F238E27FC236}">
                <a16:creationId xmlns:a16="http://schemas.microsoft.com/office/drawing/2014/main" id="{EE659FD4-8888-48A0-BE32-DEFB465CD302}"/>
              </a:ext>
            </a:extLst>
          </p:cNvPr>
          <p:cNvSpPr>
            <a:spLocks noChangeShapeType="1"/>
          </p:cNvSpPr>
          <p:nvPr/>
        </p:nvSpPr>
        <p:spPr bwMode="auto">
          <a:xfrm rot="2100186" flipV="1">
            <a:off x="3429000" y="19812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70" name="Line 122">
            <a:extLst>
              <a:ext uri="{FF2B5EF4-FFF2-40B4-BE49-F238E27FC236}">
                <a16:creationId xmlns:a16="http://schemas.microsoft.com/office/drawing/2014/main" id="{763FAAA7-3588-43EC-96C5-F700FC0B04C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29000" y="18288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71" name="Line 123">
            <a:extLst>
              <a:ext uri="{FF2B5EF4-FFF2-40B4-BE49-F238E27FC236}">
                <a16:creationId xmlns:a16="http://schemas.microsoft.com/office/drawing/2014/main" id="{9884B6A6-89A1-4DFF-9E9E-52FFB7D0AA4A}"/>
              </a:ext>
            </a:extLst>
          </p:cNvPr>
          <p:cNvSpPr>
            <a:spLocks noChangeShapeType="1"/>
          </p:cNvSpPr>
          <p:nvPr/>
        </p:nvSpPr>
        <p:spPr bwMode="auto">
          <a:xfrm rot="578051" flipV="1">
            <a:off x="3581400" y="19050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72" name="Line 124">
            <a:extLst>
              <a:ext uri="{FF2B5EF4-FFF2-40B4-BE49-F238E27FC236}">
                <a16:creationId xmlns:a16="http://schemas.microsoft.com/office/drawing/2014/main" id="{9316940B-C360-4DBF-A058-2888E2A2D20B}"/>
              </a:ext>
            </a:extLst>
          </p:cNvPr>
          <p:cNvSpPr>
            <a:spLocks noChangeShapeType="1"/>
          </p:cNvSpPr>
          <p:nvPr/>
        </p:nvSpPr>
        <p:spPr bwMode="auto">
          <a:xfrm rot="21351010" flipV="1">
            <a:off x="3581400" y="14478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73" name="Line 125">
            <a:extLst>
              <a:ext uri="{FF2B5EF4-FFF2-40B4-BE49-F238E27FC236}">
                <a16:creationId xmlns:a16="http://schemas.microsoft.com/office/drawing/2014/main" id="{D0515802-5577-4A7B-8875-EB511D1D136A}"/>
              </a:ext>
            </a:extLst>
          </p:cNvPr>
          <p:cNvSpPr>
            <a:spLocks noChangeShapeType="1"/>
          </p:cNvSpPr>
          <p:nvPr/>
        </p:nvSpPr>
        <p:spPr bwMode="auto">
          <a:xfrm rot="2284544" flipV="1">
            <a:off x="3505200" y="31242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74" name="Line 126">
            <a:extLst>
              <a:ext uri="{FF2B5EF4-FFF2-40B4-BE49-F238E27FC236}">
                <a16:creationId xmlns:a16="http://schemas.microsoft.com/office/drawing/2014/main" id="{D72255C7-83E4-424E-A45F-72E51D6D8C3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05200" y="22098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75" name="Line 127">
            <a:extLst>
              <a:ext uri="{FF2B5EF4-FFF2-40B4-BE49-F238E27FC236}">
                <a16:creationId xmlns:a16="http://schemas.microsoft.com/office/drawing/2014/main" id="{1174846A-3D25-4FB2-9476-577A13B95D75}"/>
              </a:ext>
            </a:extLst>
          </p:cNvPr>
          <p:cNvSpPr>
            <a:spLocks noChangeShapeType="1"/>
          </p:cNvSpPr>
          <p:nvPr/>
        </p:nvSpPr>
        <p:spPr bwMode="auto">
          <a:xfrm rot="917346" flipV="1">
            <a:off x="3505200" y="23622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76" name="Line 128">
            <a:extLst>
              <a:ext uri="{FF2B5EF4-FFF2-40B4-BE49-F238E27FC236}">
                <a16:creationId xmlns:a16="http://schemas.microsoft.com/office/drawing/2014/main" id="{F5AF739E-1FA4-4A0B-A6B3-33B4538CE52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05200" y="30480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77" name="Line 129">
            <a:extLst>
              <a:ext uri="{FF2B5EF4-FFF2-40B4-BE49-F238E27FC236}">
                <a16:creationId xmlns:a16="http://schemas.microsoft.com/office/drawing/2014/main" id="{65DF6506-8E0C-4849-9C01-06E03FD16264}"/>
              </a:ext>
            </a:extLst>
          </p:cNvPr>
          <p:cNvSpPr>
            <a:spLocks noChangeShapeType="1"/>
          </p:cNvSpPr>
          <p:nvPr/>
        </p:nvSpPr>
        <p:spPr bwMode="auto">
          <a:xfrm rot="1319737" flipV="1">
            <a:off x="3505200" y="38862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78" name="Line 130">
            <a:extLst>
              <a:ext uri="{FF2B5EF4-FFF2-40B4-BE49-F238E27FC236}">
                <a16:creationId xmlns:a16="http://schemas.microsoft.com/office/drawing/2014/main" id="{3E568719-5814-45B9-A5F6-9DB9DB10DB4D}"/>
              </a:ext>
            </a:extLst>
          </p:cNvPr>
          <p:cNvSpPr>
            <a:spLocks noChangeShapeType="1"/>
          </p:cNvSpPr>
          <p:nvPr/>
        </p:nvSpPr>
        <p:spPr bwMode="auto">
          <a:xfrm rot="2029203" flipV="1">
            <a:off x="3505200" y="28194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79" name="Line 131">
            <a:extLst>
              <a:ext uri="{FF2B5EF4-FFF2-40B4-BE49-F238E27FC236}">
                <a16:creationId xmlns:a16="http://schemas.microsoft.com/office/drawing/2014/main" id="{1DDC5B28-5BED-4BF1-9CF7-C80B2AFE8F2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29000" y="25146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80" name="Line 132">
            <a:extLst>
              <a:ext uri="{FF2B5EF4-FFF2-40B4-BE49-F238E27FC236}">
                <a16:creationId xmlns:a16="http://schemas.microsoft.com/office/drawing/2014/main" id="{146F47F9-8058-4301-BCC5-8745E8B3A9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48000" y="4267200"/>
            <a:ext cx="3200400" cy="914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81" name="Line 133">
            <a:extLst>
              <a:ext uri="{FF2B5EF4-FFF2-40B4-BE49-F238E27FC236}">
                <a16:creationId xmlns:a16="http://schemas.microsoft.com/office/drawing/2014/main" id="{8711EC75-6BED-4116-96B6-012AF69464C4}"/>
              </a:ext>
            </a:extLst>
          </p:cNvPr>
          <p:cNvSpPr>
            <a:spLocks noChangeShapeType="1"/>
          </p:cNvSpPr>
          <p:nvPr/>
        </p:nvSpPr>
        <p:spPr bwMode="auto">
          <a:xfrm rot="917346" flipV="1">
            <a:off x="3581400" y="31242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82" name="Line 134">
            <a:extLst>
              <a:ext uri="{FF2B5EF4-FFF2-40B4-BE49-F238E27FC236}">
                <a16:creationId xmlns:a16="http://schemas.microsoft.com/office/drawing/2014/main" id="{4144300F-FCB6-4769-8ED8-A53BBA9F899A}"/>
              </a:ext>
            </a:extLst>
          </p:cNvPr>
          <p:cNvSpPr>
            <a:spLocks noChangeShapeType="1"/>
          </p:cNvSpPr>
          <p:nvPr/>
        </p:nvSpPr>
        <p:spPr bwMode="auto">
          <a:xfrm rot="2869948" flipV="1">
            <a:off x="3352800" y="40005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383" name="Line 135">
            <a:extLst>
              <a:ext uri="{FF2B5EF4-FFF2-40B4-BE49-F238E27FC236}">
                <a16:creationId xmlns:a16="http://schemas.microsoft.com/office/drawing/2014/main" id="{5894F29B-CE73-4949-99B1-5187615552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52800" y="3581400"/>
            <a:ext cx="2667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F6C1E25E-7A64-4010-B054-A2A3471E1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00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55299" name="Group 3">
            <a:extLst>
              <a:ext uri="{FF2B5EF4-FFF2-40B4-BE49-F238E27FC236}">
                <a16:creationId xmlns:a16="http://schemas.microsoft.com/office/drawing/2014/main" id="{106A9B48-AA41-4222-853A-753E7BF05DD7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55300" name="Picture 4">
              <a:extLst>
                <a:ext uri="{FF2B5EF4-FFF2-40B4-BE49-F238E27FC236}">
                  <a16:creationId xmlns:a16="http://schemas.microsoft.com/office/drawing/2014/main" id="{3992C6AC-52CA-408B-B2A4-FDBC530E4E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301" name="Text Box 5">
              <a:extLst>
                <a:ext uri="{FF2B5EF4-FFF2-40B4-BE49-F238E27FC236}">
                  <a16:creationId xmlns:a16="http://schemas.microsoft.com/office/drawing/2014/main" id="{13CBF5F9-46A2-40D2-B88E-98015D77BD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55302" name="Picture 6">
            <a:extLst>
              <a:ext uri="{FF2B5EF4-FFF2-40B4-BE49-F238E27FC236}">
                <a16:creationId xmlns:a16="http://schemas.microsoft.com/office/drawing/2014/main" id="{E45F77ED-2C5D-4994-A276-277FE5F6A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55303" name="Text Box 7">
            <a:extLst>
              <a:ext uri="{FF2B5EF4-FFF2-40B4-BE49-F238E27FC236}">
                <a16:creationId xmlns:a16="http://schemas.microsoft.com/office/drawing/2014/main" id="{179BDE3C-9963-42BB-A061-BFA004C04C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2438400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4 / 6</a:t>
            </a:r>
            <a:endParaRPr lang="fr-FR" altLang="fr-FR"/>
          </a:p>
        </p:txBody>
      </p:sp>
      <p:sp>
        <p:nvSpPr>
          <p:cNvPr id="55304" name="Text Box 8">
            <a:extLst>
              <a:ext uri="{FF2B5EF4-FFF2-40B4-BE49-F238E27FC236}">
                <a16:creationId xmlns:a16="http://schemas.microsoft.com/office/drawing/2014/main" id="{144D90EA-2077-4682-B570-0F6C47312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1295400"/>
            <a:ext cx="6654800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On pourra travailler par gammes de produits</a:t>
            </a:r>
          </a:p>
          <a:p>
            <a:endParaRPr lang="fr-BE" altLang="fr-FR"/>
          </a:p>
          <a:p>
            <a:r>
              <a:rPr lang="fr-BE" altLang="fr-FR"/>
              <a:t>et donc effectuer des regroupements qui vont</a:t>
            </a:r>
          </a:p>
          <a:p>
            <a:endParaRPr lang="fr-BE" altLang="fr-FR"/>
          </a:p>
          <a:p>
            <a:r>
              <a:rPr lang="fr-BE" altLang="fr-FR"/>
              <a:t>faciliter l’étude.</a:t>
            </a:r>
          </a:p>
          <a:p>
            <a:endParaRPr lang="fr-BE" altLang="fr-FR"/>
          </a:p>
          <a:p>
            <a:r>
              <a:rPr lang="fr-BE" altLang="fr-FR"/>
              <a:t>On pourra, par exemple, regrouper les sandwichs</a:t>
            </a:r>
          </a:p>
          <a:p>
            <a:endParaRPr lang="fr-BE" altLang="fr-FR"/>
          </a:p>
          <a:p>
            <a:r>
              <a:rPr lang="fr-BE" altLang="fr-FR"/>
              <a:t>à base de produits cuits et ceux à base de produits</a:t>
            </a:r>
          </a:p>
          <a:p>
            <a:endParaRPr lang="fr-BE" altLang="fr-FR"/>
          </a:p>
          <a:p>
            <a:r>
              <a:rPr lang="fr-BE" altLang="fr-FR"/>
              <a:t>crus </a:t>
            </a:r>
          </a:p>
          <a:p>
            <a:endParaRPr lang="fr-FR" altLang="fr-F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20ED3A2E-C9DA-487C-A9B3-C5416BDBB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00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56323" name="Group 3">
            <a:extLst>
              <a:ext uri="{FF2B5EF4-FFF2-40B4-BE49-F238E27FC236}">
                <a16:creationId xmlns:a16="http://schemas.microsoft.com/office/drawing/2014/main" id="{A9F14375-C6CA-445B-BA44-E2E0CA192350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56324" name="Picture 4">
              <a:extLst>
                <a:ext uri="{FF2B5EF4-FFF2-40B4-BE49-F238E27FC236}">
                  <a16:creationId xmlns:a16="http://schemas.microsoft.com/office/drawing/2014/main" id="{6AAE13E4-A6ED-4F1C-83BF-647891531A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325" name="Text Box 5">
              <a:extLst>
                <a:ext uri="{FF2B5EF4-FFF2-40B4-BE49-F238E27FC236}">
                  <a16:creationId xmlns:a16="http://schemas.microsoft.com/office/drawing/2014/main" id="{D2E99E45-1DA9-47E3-9D00-FC81A8C0A6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56326" name="Picture 6">
            <a:extLst>
              <a:ext uri="{FF2B5EF4-FFF2-40B4-BE49-F238E27FC236}">
                <a16:creationId xmlns:a16="http://schemas.microsoft.com/office/drawing/2014/main" id="{3ADDA6B4-8E90-478D-93FB-BF07DB9A6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56327" name="Text Box 7">
            <a:extLst>
              <a:ext uri="{FF2B5EF4-FFF2-40B4-BE49-F238E27FC236}">
                <a16:creationId xmlns:a16="http://schemas.microsoft.com/office/drawing/2014/main" id="{C6B25D7D-998F-459D-824D-A70D9C817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2438400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5 / 6</a:t>
            </a:r>
            <a:endParaRPr lang="fr-FR" altLang="fr-FR"/>
          </a:p>
        </p:txBody>
      </p:sp>
      <p:sp>
        <p:nvSpPr>
          <p:cNvPr id="56328" name="Oval 8">
            <a:extLst>
              <a:ext uri="{FF2B5EF4-FFF2-40B4-BE49-F238E27FC236}">
                <a16:creationId xmlns:a16="http://schemas.microsoft.com/office/drawing/2014/main" id="{530BBD0A-0ED7-4ECD-93D5-C9524B53E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1066800"/>
            <a:ext cx="762000" cy="762000"/>
          </a:xfrm>
          <a:prstGeom prst="ellipse">
            <a:avLst/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 sz="3600">
                <a:solidFill>
                  <a:schemeClr val="accent2"/>
                </a:solidFill>
              </a:rPr>
              <a:t>2</a:t>
            </a:r>
            <a:endParaRPr lang="fr-FR" altLang="fr-FR" sz="3600">
              <a:solidFill>
                <a:schemeClr val="accent2"/>
              </a:solidFill>
            </a:endParaRPr>
          </a:p>
        </p:txBody>
      </p:sp>
      <p:sp>
        <p:nvSpPr>
          <p:cNvPr id="56329" name="Text Box 9">
            <a:extLst>
              <a:ext uri="{FF2B5EF4-FFF2-40B4-BE49-F238E27FC236}">
                <a16:creationId xmlns:a16="http://schemas.microsoft.com/office/drawing/2014/main" id="{AA97DB1E-C4EC-4374-8F83-FF6DCE085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3" y="11430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 u="sng"/>
          </a:p>
        </p:txBody>
      </p:sp>
      <p:sp>
        <p:nvSpPr>
          <p:cNvPr id="56330" name="Text Box 10">
            <a:extLst>
              <a:ext uri="{FF2B5EF4-FFF2-40B4-BE49-F238E27FC236}">
                <a16:creationId xmlns:a16="http://schemas.microsoft.com/office/drawing/2014/main" id="{975F2C65-B091-426B-A5D9-4F3E14D669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9213" y="1143000"/>
            <a:ext cx="442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Définir les limites amonts et aval</a:t>
            </a:r>
            <a:endParaRPr lang="fr-FR" altLang="fr-FR" u="sng"/>
          </a:p>
        </p:txBody>
      </p:sp>
      <p:sp>
        <p:nvSpPr>
          <p:cNvPr id="56331" name="Text Box 11">
            <a:extLst>
              <a:ext uri="{FF2B5EF4-FFF2-40B4-BE49-F238E27FC236}">
                <a16:creationId xmlns:a16="http://schemas.microsoft.com/office/drawing/2014/main" id="{450EEB40-1386-480F-ABC2-A60060D8D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286000"/>
            <a:ext cx="6450013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Habituellement, elles vont de soi :</a:t>
            </a:r>
          </a:p>
          <a:p>
            <a:endParaRPr lang="fr-BE" altLang="fr-FR"/>
          </a:p>
          <a:p>
            <a:pPr>
              <a:buFont typeface="Wingdings" panose="05000000000000000000" pitchFamily="2" charset="2"/>
              <a:buChar char="Ø"/>
            </a:pPr>
            <a:r>
              <a:rPr lang="fr-BE" altLang="fr-FR"/>
              <a:t> Depuis réception des matières premières</a:t>
            </a:r>
          </a:p>
          <a:p>
            <a:pPr>
              <a:buFont typeface="Wingdings" panose="05000000000000000000" pitchFamily="2" charset="2"/>
              <a:buChar char="Ø"/>
            </a:pPr>
            <a:endParaRPr lang="fr-BE" altLang="fr-FR"/>
          </a:p>
          <a:p>
            <a:pPr>
              <a:buFont typeface="Wingdings" panose="05000000000000000000" pitchFamily="2" charset="2"/>
              <a:buChar char="Ø"/>
            </a:pPr>
            <a:r>
              <a:rPr lang="fr-BE" altLang="fr-FR"/>
              <a:t> Jusqu’à sortie usine (ou point de distribution)</a:t>
            </a:r>
          </a:p>
          <a:p>
            <a:endParaRPr lang="fr-FR" altLang="fr-FR"/>
          </a:p>
        </p:txBody>
      </p:sp>
      <p:sp>
        <p:nvSpPr>
          <p:cNvPr id="56332" name="Text Box 12">
            <a:extLst>
              <a:ext uri="{FF2B5EF4-FFF2-40B4-BE49-F238E27FC236}">
                <a16:creationId xmlns:a16="http://schemas.microsoft.com/office/drawing/2014/main" id="{95236FF4-DAB5-467D-A2EF-E2AFA00E6B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4689475"/>
            <a:ext cx="5761037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On pourrait cependant imaginer une étude</a:t>
            </a:r>
          </a:p>
          <a:p>
            <a:r>
              <a:rPr lang="fr-BE" altLang="fr-FR"/>
              <a:t>HACCP portant sur une partie du process</a:t>
            </a:r>
          </a:p>
          <a:p>
            <a:r>
              <a:rPr lang="fr-BE" altLang="fr-FR"/>
              <a:t>qui présente des risques particuliers</a:t>
            </a:r>
          </a:p>
          <a:p>
            <a:endParaRPr lang="fr-FR" altLang="fr-F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054BF2AE-B2C5-499C-BB63-1B919CB37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00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57347" name="Group 3">
            <a:extLst>
              <a:ext uri="{FF2B5EF4-FFF2-40B4-BE49-F238E27FC236}">
                <a16:creationId xmlns:a16="http://schemas.microsoft.com/office/drawing/2014/main" id="{6850655A-169B-4FB3-AEBB-D3392658C842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57348" name="Picture 4">
              <a:extLst>
                <a:ext uri="{FF2B5EF4-FFF2-40B4-BE49-F238E27FC236}">
                  <a16:creationId xmlns:a16="http://schemas.microsoft.com/office/drawing/2014/main" id="{CD0C2160-7076-4782-9863-3D06DBC3B9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349" name="Text Box 5">
              <a:extLst>
                <a:ext uri="{FF2B5EF4-FFF2-40B4-BE49-F238E27FC236}">
                  <a16:creationId xmlns:a16="http://schemas.microsoft.com/office/drawing/2014/main" id="{B142A6D4-7437-425B-962A-5C825AC4E7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57350" name="Picture 6">
            <a:extLst>
              <a:ext uri="{FF2B5EF4-FFF2-40B4-BE49-F238E27FC236}">
                <a16:creationId xmlns:a16="http://schemas.microsoft.com/office/drawing/2014/main" id="{C8463B51-46D9-4BE5-A75E-61FB790653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57351" name="Text Box 7">
            <a:extLst>
              <a:ext uri="{FF2B5EF4-FFF2-40B4-BE49-F238E27FC236}">
                <a16:creationId xmlns:a16="http://schemas.microsoft.com/office/drawing/2014/main" id="{F03302E9-43BC-40B0-B817-8CE232F81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2438400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6 / 6</a:t>
            </a:r>
            <a:endParaRPr lang="fr-FR" altLang="fr-FR"/>
          </a:p>
        </p:txBody>
      </p:sp>
      <p:sp>
        <p:nvSpPr>
          <p:cNvPr id="57352" name="Oval 8">
            <a:extLst>
              <a:ext uri="{FF2B5EF4-FFF2-40B4-BE49-F238E27FC236}">
                <a16:creationId xmlns:a16="http://schemas.microsoft.com/office/drawing/2014/main" id="{87411E23-02D4-44D2-AAF8-766BDB5975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1066800"/>
            <a:ext cx="762000" cy="762000"/>
          </a:xfrm>
          <a:prstGeom prst="ellipse">
            <a:avLst/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 sz="3600">
                <a:solidFill>
                  <a:schemeClr val="accent2"/>
                </a:solidFill>
              </a:rPr>
              <a:t>3</a:t>
            </a:r>
            <a:endParaRPr lang="fr-FR" altLang="fr-FR" sz="3600">
              <a:solidFill>
                <a:schemeClr val="accent2"/>
              </a:solidFill>
            </a:endParaRPr>
          </a:p>
        </p:txBody>
      </p:sp>
      <p:sp>
        <p:nvSpPr>
          <p:cNvPr id="57353" name="Text Box 9">
            <a:extLst>
              <a:ext uri="{FF2B5EF4-FFF2-40B4-BE49-F238E27FC236}">
                <a16:creationId xmlns:a16="http://schemas.microsoft.com/office/drawing/2014/main" id="{BD6B17D4-EA08-424A-A7ED-0B7041FE87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6513" y="1184275"/>
            <a:ext cx="4229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Déterminer les types de danger</a:t>
            </a:r>
            <a:endParaRPr lang="fr-FR" altLang="fr-FR" u="sng"/>
          </a:p>
        </p:txBody>
      </p:sp>
      <p:sp>
        <p:nvSpPr>
          <p:cNvPr id="57354" name="Text Box 10">
            <a:extLst>
              <a:ext uri="{FF2B5EF4-FFF2-40B4-BE49-F238E27FC236}">
                <a16:creationId xmlns:a16="http://schemas.microsoft.com/office/drawing/2014/main" id="{FA9EE19D-C65E-40AE-A1D2-461516B68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2113" y="2251075"/>
            <a:ext cx="6854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On dresse la liste des dangers connus ou prévisibles</a:t>
            </a:r>
            <a:endParaRPr lang="fr-FR" altLang="fr-FR"/>
          </a:p>
        </p:txBody>
      </p:sp>
      <p:sp>
        <p:nvSpPr>
          <p:cNvPr id="57355" name="Text Box 11">
            <a:extLst>
              <a:ext uri="{FF2B5EF4-FFF2-40B4-BE49-F238E27FC236}">
                <a16:creationId xmlns:a16="http://schemas.microsoft.com/office/drawing/2014/main" id="{E883A71C-170F-4E41-B1E7-DE648262A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2971800"/>
            <a:ext cx="6534150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On y retrouvera les dangers :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Biologiques</a:t>
            </a:r>
          </a:p>
          <a:p>
            <a:pPr>
              <a:buFontTx/>
              <a:buChar char="•"/>
            </a:pPr>
            <a:r>
              <a:rPr lang="fr-BE" altLang="fr-FR"/>
              <a:t> Chimiques</a:t>
            </a:r>
          </a:p>
          <a:p>
            <a:pPr>
              <a:buFontTx/>
              <a:buChar char="•"/>
            </a:pPr>
            <a:r>
              <a:rPr lang="fr-BE" altLang="fr-FR"/>
              <a:t> Physiques</a:t>
            </a:r>
          </a:p>
          <a:p>
            <a:pPr>
              <a:buFontTx/>
              <a:buChar char="•"/>
            </a:pPr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</a:t>
            </a:r>
            <a:r>
              <a:rPr lang="fr-BE" altLang="fr-FR">
                <a:solidFill>
                  <a:srgbClr val="FF0000"/>
                </a:solidFill>
              </a:rPr>
              <a:t>Dépendants du produit, du process et du milieu</a:t>
            </a:r>
          </a:p>
          <a:p>
            <a:r>
              <a:rPr lang="fr-BE" altLang="fr-FR">
                <a:solidFill>
                  <a:srgbClr val="FF0000"/>
                </a:solidFill>
              </a:rPr>
              <a:t>  de travail</a:t>
            </a:r>
          </a:p>
          <a:p>
            <a:endParaRPr lang="fr-FR" altLang="fr-FR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401A4358-D7E0-45CA-851B-D1C156C8EB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58371" name="Group 3">
            <a:extLst>
              <a:ext uri="{FF2B5EF4-FFF2-40B4-BE49-F238E27FC236}">
                <a16:creationId xmlns:a16="http://schemas.microsoft.com/office/drawing/2014/main" id="{BBE86B93-545C-45DB-9F04-7E9FB5679666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58372" name="Picture 4">
              <a:extLst>
                <a:ext uri="{FF2B5EF4-FFF2-40B4-BE49-F238E27FC236}">
                  <a16:creationId xmlns:a16="http://schemas.microsoft.com/office/drawing/2014/main" id="{A4C94548-AB59-4C27-BB64-603E442ACB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373" name="Text Box 5">
              <a:extLst>
                <a:ext uri="{FF2B5EF4-FFF2-40B4-BE49-F238E27FC236}">
                  <a16:creationId xmlns:a16="http://schemas.microsoft.com/office/drawing/2014/main" id="{56321EC1-0D64-47D8-A2F9-3E10EF177D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58374" name="Text Box 6">
            <a:extLst>
              <a:ext uri="{FF2B5EF4-FFF2-40B4-BE49-F238E27FC236}">
                <a16:creationId xmlns:a16="http://schemas.microsoft.com/office/drawing/2014/main" id="{2651BD66-33F5-42B4-8238-6DCC5A06D6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7388" y="2209800"/>
            <a:ext cx="6653212" cy="375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      </a:t>
            </a:r>
            <a:r>
              <a:rPr lang="fr-BE" altLang="fr-FR" sz="4800" u="sng">
                <a:solidFill>
                  <a:schemeClr val="bg1"/>
                </a:solidFill>
              </a:rPr>
              <a:t>Etape 3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 Rassembler les données</a:t>
            </a:r>
          </a:p>
          <a:p>
            <a:r>
              <a:rPr lang="fr-BE" altLang="fr-FR" sz="4800">
                <a:solidFill>
                  <a:schemeClr val="bg1"/>
                </a:solidFill>
              </a:rPr>
              <a:t>relatives au(x) produit(s)</a:t>
            </a:r>
          </a:p>
          <a:p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58375" name="Text Box 7">
            <a:extLst>
              <a:ext uri="{FF2B5EF4-FFF2-40B4-BE49-F238E27FC236}">
                <a16:creationId xmlns:a16="http://schemas.microsoft.com/office/drawing/2014/main" id="{20BE9473-FB4D-4186-B0B8-317FF486A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5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58376" name="Picture 8">
            <a:extLst>
              <a:ext uri="{FF2B5EF4-FFF2-40B4-BE49-F238E27FC236}">
                <a16:creationId xmlns:a16="http://schemas.microsoft.com/office/drawing/2014/main" id="{F1A9B8F1-7653-4EED-A099-4FE8FDDAED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BE93C1D9-FF26-4376-9CCD-0D9CC039AE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CCFF"/>
              </a:gs>
              <a:gs pos="100000">
                <a:srgbClr val="FF66FF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59395" name="Group 3">
            <a:extLst>
              <a:ext uri="{FF2B5EF4-FFF2-40B4-BE49-F238E27FC236}">
                <a16:creationId xmlns:a16="http://schemas.microsoft.com/office/drawing/2014/main" id="{FF85ADD3-5A66-41CB-8DC0-A575105B0AFD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59396" name="Picture 4">
              <a:extLst>
                <a:ext uri="{FF2B5EF4-FFF2-40B4-BE49-F238E27FC236}">
                  <a16:creationId xmlns:a16="http://schemas.microsoft.com/office/drawing/2014/main" id="{E8AC6F25-8E21-4E1F-8A7A-D2CB652D38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397" name="Text Box 5">
              <a:extLst>
                <a:ext uri="{FF2B5EF4-FFF2-40B4-BE49-F238E27FC236}">
                  <a16:creationId xmlns:a16="http://schemas.microsoft.com/office/drawing/2014/main" id="{39C9BD33-E76E-401F-84DC-567585BB7C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59398" name="Picture 6">
            <a:extLst>
              <a:ext uri="{FF2B5EF4-FFF2-40B4-BE49-F238E27FC236}">
                <a16:creationId xmlns:a16="http://schemas.microsoft.com/office/drawing/2014/main" id="{C48D6864-A9E2-4A32-A5DE-259310527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405" name="Text Box 13">
            <a:extLst>
              <a:ext uri="{FF2B5EF4-FFF2-40B4-BE49-F238E27FC236}">
                <a16:creationId xmlns:a16="http://schemas.microsoft.com/office/drawing/2014/main" id="{5AC92087-635F-46B2-B568-B32ED24C0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5</a:t>
            </a:r>
            <a:endParaRPr lang="fr-FR" altLang="fr-FR"/>
          </a:p>
        </p:txBody>
      </p:sp>
      <p:sp>
        <p:nvSpPr>
          <p:cNvPr id="59406" name="Text Box 14">
            <a:extLst>
              <a:ext uri="{FF2B5EF4-FFF2-40B4-BE49-F238E27FC236}">
                <a16:creationId xmlns:a16="http://schemas.microsoft.com/office/drawing/2014/main" id="{819B95AB-A5CC-4BF2-8D1E-D0715DD17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650875"/>
            <a:ext cx="588010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Rassembler les données relatives au produit</a:t>
            </a:r>
          </a:p>
          <a:p>
            <a:endParaRPr lang="fr-BE" altLang="fr-FR" u="sng"/>
          </a:p>
          <a:p>
            <a:r>
              <a:rPr lang="fr-BE" altLang="fr-FR" i="1"/>
              <a:t>Ceci concerne :</a:t>
            </a:r>
          </a:p>
          <a:p>
            <a:endParaRPr lang="fr-BE" altLang="fr-FR"/>
          </a:p>
          <a:p>
            <a:endParaRPr lang="fr-BE" altLang="fr-FR"/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Les matières premières</a:t>
            </a:r>
          </a:p>
          <a:p>
            <a:pPr>
              <a:buFont typeface="Wingdings" panose="05000000000000000000" pitchFamily="2" charset="2"/>
              <a:buChar char="ü"/>
            </a:pPr>
            <a:endParaRPr lang="fr-BE" altLang="fr-FR"/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Les produits intermédiaires</a:t>
            </a:r>
          </a:p>
          <a:p>
            <a:pPr>
              <a:buFont typeface="Wingdings" panose="05000000000000000000" pitchFamily="2" charset="2"/>
              <a:buChar char="ü"/>
            </a:pPr>
            <a:endParaRPr lang="fr-BE" altLang="fr-FR"/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Les produits finis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D42B55F0-3210-43C8-A4FB-B8734D34D6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CCFF"/>
              </a:gs>
              <a:gs pos="100000">
                <a:srgbClr val="FF66FF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60419" name="Group 3">
            <a:extLst>
              <a:ext uri="{FF2B5EF4-FFF2-40B4-BE49-F238E27FC236}">
                <a16:creationId xmlns:a16="http://schemas.microsoft.com/office/drawing/2014/main" id="{5D5FECDB-331C-45C6-BA6D-D44009455B5D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60420" name="Picture 4">
              <a:extLst>
                <a:ext uri="{FF2B5EF4-FFF2-40B4-BE49-F238E27FC236}">
                  <a16:creationId xmlns:a16="http://schemas.microsoft.com/office/drawing/2014/main" id="{CA1C35FB-DA1F-43C5-8885-D8BBD946B6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0421" name="Text Box 5">
              <a:extLst>
                <a:ext uri="{FF2B5EF4-FFF2-40B4-BE49-F238E27FC236}">
                  <a16:creationId xmlns:a16="http://schemas.microsoft.com/office/drawing/2014/main" id="{086ED7AD-A7F4-4536-8A81-5699B65C34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60422" name="Picture 6">
            <a:extLst>
              <a:ext uri="{FF2B5EF4-FFF2-40B4-BE49-F238E27FC236}">
                <a16:creationId xmlns:a16="http://schemas.microsoft.com/office/drawing/2014/main" id="{9AEF5A23-0EC0-477B-99C2-A229C02C2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3" name="Text Box 7">
            <a:extLst>
              <a:ext uri="{FF2B5EF4-FFF2-40B4-BE49-F238E27FC236}">
                <a16:creationId xmlns:a16="http://schemas.microsoft.com/office/drawing/2014/main" id="{BF174971-22A6-403A-833A-C4859C816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5</a:t>
            </a:r>
            <a:endParaRPr lang="fr-FR" altLang="fr-FR"/>
          </a:p>
        </p:txBody>
      </p:sp>
      <p:sp>
        <p:nvSpPr>
          <p:cNvPr id="60425" name="Text Box 9">
            <a:extLst>
              <a:ext uri="{FF2B5EF4-FFF2-40B4-BE49-F238E27FC236}">
                <a16:creationId xmlns:a16="http://schemas.microsoft.com/office/drawing/2014/main" id="{05EC8E73-40A7-468C-AABA-F6DBDC943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193675"/>
            <a:ext cx="6945313" cy="666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Matières premières</a:t>
            </a:r>
          </a:p>
          <a:p>
            <a:endParaRPr lang="fr-BE" altLang="fr-FR" u="sng"/>
          </a:p>
          <a:p>
            <a:r>
              <a:rPr lang="fr-BE" altLang="fr-FR"/>
              <a:t>Ces matières seront parties intégrantes du produit</a:t>
            </a:r>
          </a:p>
          <a:p>
            <a:r>
              <a:rPr lang="fr-BE" altLang="fr-FR"/>
              <a:t>fini et donc :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Sont-elles sensibles à certains dangers ?</a:t>
            </a:r>
          </a:p>
          <a:p>
            <a:pPr>
              <a:buFontTx/>
              <a:buChar char="•"/>
            </a:pPr>
            <a:r>
              <a:rPr lang="fr-BE" altLang="fr-FR"/>
              <a:t> Quel est leur dosage ?</a:t>
            </a:r>
          </a:p>
          <a:p>
            <a:pPr>
              <a:buFontTx/>
              <a:buChar char="•"/>
            </a:pPr>
            <a:r>
              <a:rPr lang="fr-BE" altLang="fr-FR"/>
              <a:t> Ont-elles des propriétés allergènes ?</a:t>
            </a:r>
          </a:p>
          <a:p>
            <a:pPr>
              <a:buFontTx/>
              <a:buChar char="•"/>
            </a:pPr>
            <a:endParaRPr lang="fr-BE" altLang="fr-FR"/>
          </a:p>
          <a:p>
            <a:r>
              <a:rPr lang="fr-BE" altLang="fr-FR"/>
              <a:t>On doit donc connaître :</a:t>
            </a:r>
          </a:p>
          <a:p>
            <a:endParaRPr lang="fr-BE" altLang="fr-FR"/>
          </a:p>
          <a:p>
            <a:r>
              <a:rPr lang="fr-BE" altLang="fr-FR"/>
              <a:t>Les ingrédients, leurs pourcentages, les matériaux</a:t>
            </a:r>
          </a:p>
          <a:p>
            <a:r>
              <a:rPr lang="fr-BE" altLang="fr-FR"/>
              <a:t>d’emballage, la méthode de transport, les</a:t>
            </a:r>
          </a:p>
          <a:p>
            <a:r>
              <a:rPr lang="fr-BE" altLang="fr-FR"/>
              <a:t>caractéristiques physico-chimiques (PH, activité</a:t>
            </a:r>
          </a:p>
          <a:p>
            <a:r>
              <a:rPr lang="fr-BE" altLang="fr-FR"/>
              <a:t>de l’eau, viscosité, température, concentration, etc.),</a:t>
            </a:r>
          </a:p>
          <a:p>
            <a:r>
              <a:rPr lang="fr-BE" altLang="fr-FR"/>
              <a:t>microbiologiques, conditions de mises en œuvre et</a:t>
            </a:r>
          </a:p>
          <a:p>
            <a:r>
              <a:rPr lang="fr-BE" altLang="fr-FR"/>
              <a:t>de conservation, etc..</a:t>
            </a:r>
          </a:p>
          <a:p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8CAA32DC-9A42-4AED-8F97-CCBDA5E675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CCFF"/>
              </a:gs>
              <a:gs pos="100000">
                <a:srgbClr val="FF66FF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61443" name="Group 3">
            <a:extLst>
              <a:ext uri="{FF2B5EF4-FFF2-40B4-BE49-F238E27FC236}">
                <a16:creationId xmlns:a16="http://schemas.microsoft.com/office/drawing/2014/main" id="{2B6D0B4F-4BDB-46B1-9CA4-62CE49942565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61444" name="Picture 4">
              <a:extLst>
                <a:ext uri="{FF2B5EF4-FFF2-40B4-BE49-F238E27FC236}">
                  <a16:creationId xmlns:a16="http://schemas.microsoft.com/office/drawing/2014/main" id="{9E5888D5-2747-4A3F-B295-C5565D568C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445" name="Text Box 5">
              <a:extLst>
                <a:ext uri="{FF2B5EF4-FFF2-40B4-BE49-F238E27FC236}">
                  <a16:creationId xmlns:a16="http://schemas.microsoft.com/office/drawing/2014/main" id="{33D5436F-D7C7-4C45-9E46-76E7027B7F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61446" name="Picture 6">
            <a:extLst>
              <a:ext uri="{FF2B5EF4-FFF2-40B4-BE49-F238E27FC236}">
                <a16:creationId xmlns:a16="http://schemas.microsoft.com/office/drawing/2014/main" id="{B959599E-6DE7-4AFE-9325-53C00BA6F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7" name="Text Box 7">
            <a:extLst>
              <a:ext uri="{FF2B5EF4-FFF2-40B4-BE49-F238E27FC236}">
                <a16:creationId xmlns:a16="http://schemas.microsoft.com/office/drawing/2014/main" id="{50F0139E-A8A1-4ED9-977C-B0E1CB5D2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3 / 5</a:t>
            </a:r>
            <a:endParaRPr lang="fr-FR" altLang="fr-FR"/>
          </a:p>
        </p:txBody>
      </p:sp>
      <p:sp>
        <p:nvSpPr>
          <p:cNvPr id="61449" name="Text Box 9">
            <a:extLst>
              <a:ext uri="{FF2B5EF4-FFF2-40B4-BE49-F238E27FC236}">
                <a16:creationId xmlns:a16="http://schemas.microsoft.com/office/drawing/2014/main" id="{0840D648-2662-4629-931B-97D382AB9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663575"/>
            <a:ext cx="7421563" cy="520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Produits intermédiaires</a:t>
            </a:r>
          </a:p>
          <a:p>
            <a:endParaRPr lang="fr-BE" altLang="fr-FR" u="sng"/>
          </a:p>
          <a:p>
            <a:r>
              <a:rPr lang="fr-BE" altLang="fr-FR" i="1"/>
              <a:t>Définition :</a:t>
            </a:r>
          </a:p>
          <a:p>
            <a:endParaRPr lang="fr-BE" altLang="fr-FR" i="1"/>
          </a:p>
          <a:p>
            <a:pPr>
              <a:buFontTx/>
              <a:buChar char="•"/>
            </a:pPr>
            <a:r>
              <a:rPr lang="fr-BE" altLang="fr-FR"/>
              <a:t> Produit qui sert à la fabrication sans entrer dans la</a:t>
            </a:r>
          </a:p>
          <a:p>
            <a:r>
              <a:rPr lang="fr-BE" altLang="fr-FR"/>
              <a:t>  composition du produit fini (vapeur, saumure, ..)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Produit qui entre dans la composition du produit</a:t>
            </a:r>
          </a:p>
          <a:p>
            <a:r>
              <a:rPr lang="fr-BE" altLang="fr-FR"/>
              <a:t>  fini mais préparé « en dehors », par exemple en batchs</a:t>
            </a:r>
          </a:p>
          <a:p>
            <a:r>
              <a:rPr lang="fr-BE" altLang="fr-FR"/>
              <a:t>  (colorants, sirops, …)</a:t>
            </a:r>
          </a:p>
          <a:p>
            <a:endParaRPr lang="fr-BE" altLang="fr-FR"/>
          </a:p>
          <a:p>
            <a:r>
              <a:rPr lang="fr-BE" altLang="fr-FR"/>
              <a:t>Le degré de compréhension est identique à ce qui vient</a:t>
            </a:r>
          </a:p>
          <a:p>
            <a:r>
              <a:rPr lang="fr-BE" altLang="fr-FR"/>
              <a:t>d’être vu pour les matières premières</a:t>
            </a:r>
          </a:p>
          <a:p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4EF660FA-585F-4507-9E8B-48C0A17A92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CCFF"/>
              </a:gs>
              <a:gs pos="100000">
                <a:srgbClr val="FF66FF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62467" name="Group 3">
            <a:extLst>
              <a:ext uri="{FF2B5EF4-FFF2-40B4-BE49-F238E27FC236}">
                <a16:creationId xmlns:a16="http://schemas.microsoft.com/office/drawing/2014/main" id="{4B2B2A9A-AE90-4718-B4D0-F9F373BF59EB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62468" name="Picture 4">
              <a:extLst>
                <a:ext uri="{FF2B5EF4-FFF2-40B4-BE49-F238E27FC236}">
                  <a16:creationId xmlns:a16="http://schemas.microsoft.com/office/drawing/2014/main" id="{00B5E89F-56AD-42CB-9F53-76339381E5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2469" name="Text Box 5">
              <a:extLst>
                <a:ext uri="{FF2B5EF4-FFF2-40B4-BE49-F238E27FC236}">
                  <a16:creationId xmlns:a16="http://schemas.microsoft.com/office/drawing/2014/main" id="{9E6CFD3E-AC15-41AE-87D4-2108333916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62470" name="Picture 6">
            <a:extLst>
              <a:ext uri="{FF2B5EF4-FFF2-40B4-BE49-F238E27FC236}">
                <a16:creationId xmlns:a16="http://schemas.microsoft.com/office/drawing/2014/main" id="{512588EA-3F7C-48E6-9716-F4B24B384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71" name="Text Box 7">
            <a:extLst>
              <a:ext uri="{FF2B5EF4-FFF2-40B4-BE49-F238E27FC236}">
                <a16:creationId xmlns:a16="http://schemas.microsoft.com/office/drawing/2014/main" id="{86F4DC79-2112-49B4-9293-F70697B461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4 / 5</a:t>
            </a:r>
            <a:endParaRPr lang="fr-FR" altLang="fr-FR"/>
          </a:p>
        </p:txBody>
      </p:sp>
      <p:sp>
        <p:nvSpPr>
          <p:cNvPr id="62473" name="Text Box 9">
            <a:extLst>
              <a:ext uri="{FF2B5EF4-FFF2-40B4-BE49-F238E27FC236}">
                <a16:creationId xmlns:a16="http://schemas.microsoft.com/office/drawing/2014/main" id="{B038793C-EB97-449B-AA5F-9652F0FD8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663575"/>
            <a:ext cx="6237287" cy="520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Produit fini</a:t>
            </a:r>
          </a:p>
          <a:p>
            <a:endParaRPr lang="fr-BE" altLang="fr-FR" u="sng"/>
          </a:p>
          <a:p>
            <a:r>
              <a:rPr lang="fr-BE" altLang="fr-FR"/>
              <a:t>A connaître :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Composition</a:t>
            </a:r>
          </a:p>
          <a:p>
            <a:pPr>
              <a:buFontTx/>
              <a:buChar char="•"/>
            </a:pPr>
            <a:r>
              <a:rPr lang="fr-BE" altLang="fr-FR"/>
              <a:t> Volume – conditionnement</a:t>
            </a:r>
          </a:p>
          <a:p>
            <a:pPr>
              <a:buFontTx/>
              <a:buChar char="•"/>
            </a:pPr>
            <a:r>
              <a:rPr lang="fr-BE" altLang="fr-FR"/>
              <a:t> Structure</a:t>
            </a:r>
          </a:p>
          <a:p>
            <a:pPr>
              <a:buFontTx/>
              <a:buChar char="•"/>
            </a:pPr>
            <a:r>
              <a:rPr lang="fr-BE" altLang="fr-FR"/>
              <a:t> Charge microbienne</a:t>
            </a:r>
          </a:p>
          <a:p>
            <a:pPr>
              <a:buFontTx/>
              <a:buChar char="•"/>
            </a:pPr>
            <a:r>
              <a:rPr lang="fr-BE" altLang="fr-FR"/>
              <a:t> Emballage (exemple : athmosphère modifiée)</a:t>
            </a:r>
          </a:p>
          <a:p>
            <a:pPr>
              <a:buFontTx/>
              <a:buChar char="•"/>
            </a:pPr>
            <a:r>
              <a:rPr lang="fr-BE" altLang="fr-FR"/>
              <a:t> Etiquetage</a:t>
            </a:r>
          </a:p>
          <a:p>
            <a:pPr>
              <a:buFontTx/>
              <a:buChar char="•"/>
            </a:pPr>
            <a:r>
              <a:rPr lang="fr-BE" altLang="fr-FR"/>
              <a:t> Conditions de stockage (température)</a:t>
            </a:r>
          </a:p>
          <a:p>
            <a:pPr>
              <a:buFontTx/>
              <a:buChar char="•"/>
            </a:pPr>
            <a:r>
              <a:rPr lang="fr-BE" altLang="fr-FR"/>
              <a:t> Durée de vie</a:t>
            </a:r>
          </a:p>
          <a:p>
            <a:pPr>
              <a:buFontTx/>
              <a:buChar char="•"/>
            </a:pPr>
            <a:r>
              <a:rPr lang="fr-BE" altLang="fr-FR"/>
              <a:t> Conditions de distribution</a:t>
            </a:r>
          </a:p>
          <a:p>
            <a:pPr>
              <a:buFontTx/>
              <a:buChar char="•"/>
            </a:pPr>
            <a:r>
              <a:rPr lang="fr-BE" altLang="fr-FR"/>
              <a:t> Conditions d’utilisation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AC99CA3D-AD6F-4FE8-9337-A7BA19EED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CCFF"/>
              </a:gs>
              <a:gs pos="100000">
                <a:srgbClr val="FF66FF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63491" name="Group 3">
            <a:extLst>
              <a:ext uri="{FF2B5EF4-FFF2-40B4-BE49-F238E27FC236}">
                <a16:creationId xmlns:a16="http://schemas.microsoft.com/office/drawing/2014/main" id="{AD45BD2B-D4ED-4902-9649-FEEF1C7AAA15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63492" name="Picture 4">
              <a:extLst>
                <a:ext uri="{FF2B5EF4-FFF2-40B4-BE49-F238E27FC236}">
                  <a16:creationId xmlns:a16="http://schemas.microsoft.com/office/drawing/2014/main" id="{616E63BD-6ED1-49F6-92FD-D902DD5164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493" name="Text Box 5">
              <a:extLst>
                <a:ext uri="{FF2B5EF4-FFF2-40B4-BE49-F238E27FC236}">
                  <a16:creationId xmlns:a16="http://schemas.microsoft.com/office/drawing/2014/main" id="{5EF3DC4A-487B-4D87-8E9E-4B2C2937EF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63494" name="Picture 6">
            <a:extLst>
              <a:ext uri="{FF2B5EF4-FFF2-40B4-BE49-F238E27FC236}">
                <a16:creationId xmlns:a16="http://schemas.microsoft.com/office/drawing/2014/main" id="{949B19BE-FAA4-4B93-A5E3-8E147619D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5" name="Text Box 7">
            <a:extLst>
              <a:ext uri="{FF2B5EF4-FFF2-40B4-BE49-F238E27FC236}">
                <a16:creationId xmlns:a16="http://schemas.microsoft.com/office/drawing/2014/main" id="{B9D626A7-102C-4BB5-A6E4-3566109D1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5 / 5</a:t>
            </a:r>
            <a:endParaRPr lang="fr-FR" altLang="fr-FR"/>
          </a:p>
        </p:txBody>
      </p:sp>
      <p:sp>
        <p:nvSpPr>
          <p:cNvPr id="63497" name="Text Box 9">
            <a:extLst>
              <a:ext uri="{FF2B5EF4-FFF2-40B4-BE49-F238E27FC236}">
                <a16:creationId xmlns:a16="http://schemas.microsoft.com/office/drawing/2014/main" id="{15D65135-87E6-4A9E-AA96-5B72FB0B4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313" y="685800"/>
            <a:ext cx="6753225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Il s’agit donc de connaître :</a:t>
            </a:r>
          </a:p>
          <a:p>
            <a:endParaRPr lang="fr-BE" altLang="fr-FR"/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Tous les ingrédients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Les risques qui y sont liés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Les problèmes d’interaction pendant le mélange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Tout le process de fabrication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Les caractéristiques du produit fini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Les conditions d’utilisation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Etc.</a:t>
            </a:r>
            <a:endParaRPr lang="fr-FR" altLang="fr-FR"/>
          </a:p>
        </p:txBody>
      </p:sp>
      <p:sp>
        <p:nvSpPr>
          <p:cNvPr id="63498" name="Text Box 10">
            <a:extLst>
              <a:ext uri="{FF2B5EF4-FFF2-40B4-BE49-F238E27FC236}">
                <a16:creationId xmlns:a16="http://schemas.microsoft.com/office/drawing/2014/main" id="{BA3A6142-3DD8-43ED-871B-D7102A8D9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3513" y="4460875"/>
            <a:ext cx="676433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On aura ainsi une bonne connaissance des dangers</a:t>
            </a:r>
          </a:p>
          <a:p>
            <a:r>
              <a:rPr lang="fr-BE" altLang="fr-FR"/>
              <a:t>potentiels liés au produit</a:t>
            </a:r>
          </a:p>
          <a:p>
            <a:endParaRPr lang="fr-FR" altLang="fr-FR"/>
          </a:p>
        </p:txBody>
      </p:sp>
      <p:sp>
        <p:nvSpPr>
          <p:cNvPr id="63499" name="Text Box 11">
            <a:extLst>
              <a:ext uri="{FF2B5EF4-FFF2-40B4-BE49-F238E27FC236}">
                <a16:creationId xmlns:a16="http://schemas.microsoft.com/office/drawing/2014/main" id="{F5C3C9CB-F6F0-4150-A7FB-265271E2F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0550" y="5583238"/>
            <a:ext cx="6064250" cy="588962"/>
          </a:xfrm>
          <a:prstGeom prst="rect">
            <a:avLst/>
          </a:prstGeom>
          <a:solidFill>
            <a:srgbClr val="CCCCFF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3200">
                <a:solidFill>
                  <a:srgbClr val="FF0000"/>
                </a:solidFill>
              </a:rPr>
              <a:t>C’est exactement le but recherché</a:t>
            </a:r>
            <a:endParaRPr lang="fr-FR" altLang="fr-FR" sz="320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99663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007CF4B-7AA4-45FA-83F9-C8509FF5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996600"/>
              </a:gs>
              <a:gs pos="100000">
                <a:srgbClr val="FFFF00"/>
              </a:gs>
            </a:gsLst>
            <a:lin ang="27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6147" name="Group 3">
            <a:extLst>
              <a:ext uri="{FF2B5EF4-FFF2-40B4-BE49-F238E27FC236}">
                <a16:creationId xmlns:a16="http://schemas.microsoft.com/office/drawing/2014/main" id="{19593D02-E89F-48D3-A9F0-C61DCB815955}"/>
              </a:ext>
            </a:extLst>
          </p:cNvPr>
          <p:cNvGrpSpPr>
            <a:grpSpLocks/>
          </p:cNvGrpSpPr>
          <p:nvPr/>
        </p:nvGrpSpPr>
        <p:grpSpPr bwMode="auto">
          <a:xfrm>
            <a:off x="77788" y="5562600"/>
            <a:ext cx="1141412" cy="1077913"/>
            <a:chOff x="865" y="3504"/>
            <a:chExt cx="719" cy="679"/>
          </a:xfrm>
        </p:grpSpPr>
        <p:pic>
          <p:nvPicPr>
            <p:cNvPr id="6148" name="Picture 4">
              <a:extLst>
                <a:ext uri="{FF2B5EF4-FFF2-40B4-BE49-F238E27FC236}">
                  <a16:creationId xmlns:a16="http://schemas.microsoft.com/office/drawing/2014/main" id="{ACB98BCD-8E42-4B38-AD84-C73A3C41E2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49" name="Text Box 5">
              <a:extLst>
                <a:ext uri="{FF2B5EF4-FFF2-40B4-BE49-F238E27FC236}">
                  <a16:creationId xmlns:a16="http://schemas.microsoft.com/office/drawing/2014/main" id="{B3A9D599-C589-4214-BE9A-19EAAE12E8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rgbClr val="000000"/>
                  </a:solidFill>
                </a:rPr>
                <a:t>M.D.C.</a:t>
              </a:r>
              <a:endParaRPr lang="fr-FR" altLang="fr-FR">
                <a:solidFill>
                  <a:srgbClr val="000000"/>
                </a:solidFill>
              </a:endParaRPr>
            </a:p>
          </p:txBody>
        </p:sp>
      </p:grpSp>
      <p:pic>
        <p:nvPicPr>
          <p:cNvPr id="6151" name="Picture 7">
            <a:extLst>
              <a:ext uri="{FF2B5EF4-FFF2-40B4-BE49-F238E27FC236}">
                <a16:creationId xmlns:a16="http://schemas.microsoft.com/office/drawing/2014/main" id="{467A1250-C67C-4B27-95F3-2B693EA11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1909763"/>
            <a:ext cx="804862" cy="106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E7554869-6BC4-4E1C-9552-968442DFE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00" y="762000"/>
            <a:ext cx="158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>
            <a:extLst>
              <a:ext uri="{FF2B5EF4-FFF2-40B4-BE49-F238E27FC236}">
                <a16:creationId xmlns:a16="http://schemas.microsoft.com/office/drawing/2014/main" id="{4281CAFA-BFC4-44A8-9042-34DEEE344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990600"/>
            <a:ext cx="1600200" cy="100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id="{539D72EB-DDB1-4714-AA3D-312CD8B6CB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50" y="2514600"/>
            <a:ext cx="272891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>
            <a:extLst>
              <a:ext uri="{FF2B5EF4-FFF2-40B4-BE49-F238E27FC236}">
                <a16:creationId xmlns:a16="http://schemas.microsoft.com/office/drawing/2014/main" id="{9F6662FA-FFB9-4F6C-B3F2-0AEAE710B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00" y="762000"/>
            <a:ext cx="8509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>
            <a:extLst>
              <a:ext uri="{FF2B5EF4-FFF2-40B4-BE49-F238E27FC236}">
                <a16:creationId xmlns:a16="http://schemas.microsoft.com/office/drawing/2014/main" id="{01F7134A-A67C-4433-A8E8-0ED09903F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762000"/>
            <a:ext cx="1090612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>
            <a:extLst>
              <a:ext uri="{FF2B5EF4-FFF2-40B4-BE49-F238E27FC236}">
                <a16:creationId xmlns:a16="http://schemas.microsoft.com/office/drawing/2014/main" id="{2937F127-1B76-4C6F-A86A-615FD91CAF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213" y="5307013"/>
            <a:ext cx="1652587" cy="109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>
            <a:extLst>
              <a:ext uri="{FF2B5EF4-FFF2-40B4-BE49-F238E27FC236}">
                <a16:creationId xmlns:a16="http://schemas.microsoft.com/office/drawing/2014/main" id="{A364B176-3C96-412C-AA4A-CA4864117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13" y="4953000"/>
            <a:ext cx="1373187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>
            <a:extLst>
              <a:ext uri="{FF2B5EF4-FFF2-40B4-BE49-F238E27FC236}">
                <a16:creationId xmlns:a16="http://schemas.microsoft.com/office/drawing/2014/main" id="{3E165B7F-B0CA-4B86-9044-0558FF8FFB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0" name="Text Box 16">
            <a:extLst>
              <a:ext uri="{FF2B5EF4-FFF2-40B4-BE49-F238E27FC236}">
                <a16:creationId xmlns:a16="http://schemas.microsoft.com/office/drawing/2014/main" id="{9FAD663C-D648-4FF6-8778-F52F19B78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936875"/>
            <a:ext cx="877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10</a:t>
            </a:r>
            <a:endParaRPr lang="fr-FR" altLang="fr-FR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B1A0E591-653A-45A6-A605-66C5563A3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64515" name="Group 3">
            <a:extLst>
              <a:ext uri="{FF2B5EF4-FFF2-40B4-BE49-F238E27FC236}">
                <a16:creationId xmlns:a16="http://schemas.microsoft.com/office/drawing/2014/main" id="{EFA88C98-A158-48A1-BF18-5A6B3ADB5236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64516" name="Picture 4">
              <a:extLst>
                <a:ext uri="{FF2B5EF4-FFF2-40B4-BE49-F238E27FC236}">
                  <a16:creationId xmlns:a16="http://schemas.microsoft.com/office/drawing/2014/main" id="{E7A3B3CD-F681-4E4A-948B-B84DF0D519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517" name="Text Box 5">
              <a:extLst>
                <a:ext uri="{FF2B5EF4-FFF2-40B4-BE49-F238E27FC236}">
                  <a16:creationId xmlns:a16="http://schemas.microsoft.com/office/drawing/2014/main" id="{132AC98C-AEC7-4B14-8C5E-17423C5054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64518" name="Text Box 6">
            <a:extLst>
              <a:ext uri="{FF2B5EF4-FFF2-40B4-BE49-F238E27FC236}">
                <a16:creationId xmlns:a16="http://schemas.microsoft.com/office/drawing/2014/main" id="{BA09A863-10C7-45FD-8A31-2E753D6D5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0788" y="2209800"/>
            <a:ext cx="7847012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        </a:t>
            </a:r>
            <a:r>
              <a:rPr lang="fr-BE" altLang="fr-FR" sz="4800" u="sng">
                <a:solidFill>
                  <a:schemeClr val="bg1"/>
                </a:solidFill>
              </a:rPr>
              <a:t>Etape 4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 </a:t>
            </a:r>
            <a:r>
              <a:rPr lang="fr-BE" altLang="fr-FR" sz="4400">
                <a:solidFill>
                  <a:schemeClr val="bg1"/>
                </a:solidFill>
              </a:rPr>
              <a:t>Identifier l’utilisation attendue</a:t>
            </a:r>
            <a:r>
              <a:rPr lang="fr-BE" altLang="fr-FR" sz="4800">
                <a:solidFill>
                  <a:schemeClr val="bg1"/>
                </a:solidFill>
              </a:rPr>
              <a:t> </a:t>
            </a:r>
          </a:p>
          <a:p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64519" name="Text Box 7">
            <a:extLst>
              <a:ext uri="{FF2B5EF4-FFF2-40B4-BE49-F238E27FC236}">
                <a16:creationId xmlns:a16="http://schemas.microsoft.com/office/drawing/2014/main" id="{DAFC302D-1064-4078-8652-5B47B33C5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2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64520" name="Picture 8">
            <a:extLst>
              <a:ext uri="{FF2B5EF4-FFF2-40B4-BE49-F238E27FC236}">
                <a16:creationId xmlns:a16="http://schemas.microsoft.com/office/drawing/2014/main" id="{0D337EEE-D5A0-4849-966F-3C06D4E8DA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9900"/>
            </a:gs>
            <a:gs pos="100000">
              <a:srgbClr val="CC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928D55A4-C84D-4455-9E06-8F8DAB64D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FF99"/>
              </a:gs>
              <a:gs pos="100000">
                <a:srgbClr val="CC9900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65539" name="Group 3">
            <a:extLst>
              <a:ext uri="{FF2B5EF4-FFF2-40B4-BE49-F238E27FC236}">
                <a16:creationId xmlns:a16="http://schemas.microsoft.com/office/drawing/2014/main" id="{2482477F-238B-4326-BAA8-67E687D5772F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65540" name="Picture 4">
              <a:extLst>
                <a:ext uri="{FF2B5EF4-FFF2-40B4-BE49-F238E27FC236}">
                  <a16:creationId xmlns:a16="http://schemas.microsoft.com/office/drawing/2014/main" id="{476AC4F3-31D0-4FB6-B0B8-10F375099E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541" name="Text Box 5">
              <a:extLst>
                <a:ext uri="{FF2B5EF4-FFF2-40B4-BE49-F238E27FC236}">
                  <a16:creationId xmlns:a16="http://schemas.microsoft.com/office/drawing/2014/main" id="{B4E9CA6E-07EC-4ADA-87E1-878C96B6E6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65542" name="Picture 6">
            <a:extLst>
              <a:ext uri="{FF2B5EF4-FFF2-40B4-BE49-F238E27FC236}">
                <a16:creationId xmlns:a16="http://schemas.microsoft.com/office/drawing/2014/main" id="{2183EFD8-8062-4141-86CE-16D62263B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3" name="Text Box 7">
            <a:extLst>
              <a:ext uri="{FF2B5EF4-FFF2-40B4-BE49-F238E27FC236}">
                <a16:creationId xmlns:a16="http://schemas.microsoft.com/office/drawing/2014/main" id="{B590A860-C795-4FFA-BE8E-3BDFDAC943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1</a:t>
            </a:r>
            <a:endParaRPr lang="fr-FR" altLang="fr-FR"/>
          </a:p>
        </p:txBody>
      </p:sp>
      <p:sp>
        <p:nvSpPr>
          <p:cNvPr id="65544" name="Text Box 8">
            <a:extLst>
              <a:ext uri="{FF2B5EF4-FFF2-40B4-BE49-F238E27FC236}">
                <a16:creationId xmlns:a16="http://schemas.microsoft.com/office/drawing/2014/main" id="{A956333B-6D20-4D21-A016-9D6B517CB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9313" y="650875"/>
            <a:ext cx="6370637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Utilisation attendue</a:t>
            </a:r>
          </a:p>
          <a:p>
            <a:endParaRPr lang="fr-BE" altLang="fr-FR" u="sng"/>
          </a:p>
          <a:p>
            <a:endParaRPr lang="fr-BE" altLang="fr-FR" u="sng"/>
          </a:p>
          <a:p>
            <a:pPr>
              <a:buFont typeface="Wingdings" panose="05000000000000000000" pitchFamily="2" charset="2"/>
              <a:buChar char="v"/>
            </a:pPr>
            <a:r>
              <a:rPr lang="fr-BE" altLang="fr-FR"/>
              <a:t> Durée de vie du produit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	- Date limite de consommation ou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	- Date limite de conservation</a:t>
            </a:r>
          </a:p>
          <a:p>
            <a:pPr>
              <a:buFont typeface="Wingdings" panose="05000000000000000000" pitchFamily="2" charset="2"/>
              <a:buNone/>
            </a:pPr>
            <a:endParaRPr lang="fr-BE" altLang="fr-FR"/>
          </a:p>
          <a:p>
            <a:pPr>
              <a:buFont typeface="Wingdings" panose="05000000000000000000" pitchFamily="2" charset="2"/>
              <a:buChar char="v"/>
            </a:pPr>
            <a:r>
              <a:rPr lang="fr-BE" altLang="fr-FR"/>
              <a:t> Mode d’emploi et Instructions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	- Modalités normales d’utilisation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	- Instructions d’utilisation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	- Déviations raisonnablement prévisibles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	- Possibilités d’utilisation fautive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	- Public cible</a:t>
            </a:r>
            <a:endParaRPr lang="fr-FR" altLang="fr-FR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4677BB73-AD72-4566-8575-D83E23A4E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67587" name="Group 3">
            <a:extLst>
              <a:ext uri="{FF2B5EF4-FFF2-40B4-BE49-F238E27FC236}">
                <a16:creationId xmlns:a16="http://schemas.microsoft.com/office/drawing/2014/main" id="{C3CD1ECD-0285-4A55-AD77-A34C9E0685A0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67588" name="Picture 4">
              <a:extLst>
                <a:ext uri="{FF2B5EF4-FFF2-40B4-BE49-F238E27FC236}">
                  <a16:creationId xmlns:a16="http://schemas.microsoft.com/office/drawing/2014/main" id="{2E9247F6-371D-43D2-9BC2-C74FEA4F09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589" name="Text Box 5">
              <a:extLst>
                <a:ext uri="{FF2B5EF4-FFF2-40B4-BE49-F238E27FC236}">
                  <a16:creationId xmlns:a16="http://schemas.microsoft.com/office/drawing/2014/main" id="{D2636764-9709-4EE1-B3D1-5E3FB91053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67590" name="Text Box 6">
            <a:extLst>
              <a:ext uri="{FF2B5EF4-FFF2-40B4-BE49-F238E27FC236}">
                <a16:creationId xmlns:a16="http://schemas.microsoft.com/office/drawing/2014/main" id="{E51E08A2-0545-400C-8FE1-391F0432D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188" y="1905000"/>
            <a:ext cx="7262812" cy="375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        </a:t>
            </a:r>
            <a:r>
              <a:rPr lang="fr-BE" altLang="fr-FR" sz="4800" u="sng">
                <a:solidFill>
                  <a:schemeClr val="bg1"/>
                </a:solidFill>
              </a:rPr>
              <a:t>Etape 5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          Construire un</a:t>
            </a:r>
          </a:p>
          <a:p>
            <a:r>
              <a:rPr lang="fr-BE" altLang="fr-FR" sz="4800">
                <a:solidFill>
                  <a:schemeClr val="bg1"/>
                </a:solidFill>
              </a:rPr>
              <a:t> diagramme de fabrication </a:t>
            </a:r>
          </a:p>
          <a:p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67591" name="Text Box 7">
            <a:extLst>
              <a:ext uri="{FF2B5EF4-FFF2-40B4-BE49-F238E27FC236}">
                <a16:creationId xmlns:a16="http://schemas.microsoft.com/office/drawing/2014/main" id="{F4C2CCD8-0B96-4206-AEC8-1CC15EB02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4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67592" name="Picture 8">
            <a:extLst>
              <a:ext uri="{FF2B5EF4-FFF2-40B4-BE49-F238E27FC236}">
                <a16:creationId xmlns:a16="http://schemas.microsoft.com/office/drawing/2014/main" id="{5497022C-DD44-4E9C-BEFA-CF1240051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17CE6F32-F2DF-4F34-9B63-B8FBDE9AF2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CCCC00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68611" name="Group 3">
            <a:extLst>
              <a:ext uri="{FF2B5EF4-FFF2-40B4-BE49-F238E27FC236}">
                <a16:creationId xmlns:a16="http://schemas.microsoft.com/office/drawing/2014/main" id="{49E5E1BC-1AF9-4CF2-992C-611C4B8EDEF0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68612" name="Picture 4">
              <a:extLst>
                <a:ext uri="{FF2B5EF4-FFF2-40B4-BE49-F238E27FC236}">
                  <a16:creationId xmlns:a16="http://schemas.microsoft.com/office/drawing/2014/main" id="{0BF8205E-5749-4033-83AB-F1641C3968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613" name="Text Box 5">
              <a:extLst>
                <a:ext uri="{FF2B5EF4-FFF2-40B4-BE49-F238E27FC236}">
                  <a16:creationId xmlns:a16="http://schemas.microsoft.com/office/drawing/2014/main" id="{DC62F1A1-2BC9-46B0-A15A-A8740AA2D8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68614" name="Picture 6">
            <a:extLst>
              <a:ext uri="{FF2B5EF4-FFF2-40B4-BE49-F238E27FC236}">
                <a16:creationId xmlns:a16="http://schemas.microsoft.com/office/drawing/2014/main" id="{24F3DB03-8E93-4877-ACBD-795092BB1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9" name="Text Box 11">
            <a:extLst>
              <a:ext uri="{FF2B5EF4-FFF2-40B4-BE49-F238E27FC236}">
                <a16:creationId xmlns:a16="http://schemas.microsoft.com/office/drawing/2014/main" id="{A07392F0-D963-4A28-8CDB-DE9127196D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4</a:t>
            </a:r>
            <a:endParaRPr lang="fr-FR" altLang="fr-FR"/>
          </a:p>
        </p:txBody>
      </p:sp>
      <p:sp>
        <p:nvSpPr>
          <p:cNvPr id="68620" name="Text Box 12">
            <a:extLst>
              <a:ext uri="{FF2B5EF4-FFF2-40B4-BE49-F238E27FC236}">
                <a16:creationId xmlns:a16="http://schemas.microsoft.com/office/drawing/2014/main" id="{2EA24509-AB83-4190-9661-9A76A3266A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713" y="1012825"/>
            <a:ext cx="6446837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Pour construire un diagramme, il faut connaître :</a:t>
            </a:r>
          </a:p>
          <a:p>
            <a:endParaRPr lang="fr-BE" altLang="fr-FR" i="1"/>
          </a:p>
          <a:p>
            <a:pPr>
              <a:buFontTx/>
              <a:buChar char="•"/>
            </a:pPr>
            <a:r>
              <a:rPr lang="fr-BE" altLang="fr-FR"/>
              <a:t> Plans des locaux et équipement</a:t>
            </a:r>
          </a:p>
          <a:p>
            <a:pPr>
              <a:buFontTx/>
              <a:buChar char="•"/>
            </a:pPr>
            <a:r>
              <a:rPr lang="fr-BE" altLang="fr-FR"/>
              <a:t> Flux des liquides et solides</a:t>
            </a:r>
          </a:p>
          <a:p>
            <a:pPr>
              <a:buFontTx/>
              <a:buChar char="•"/>
            </a:pPr>
            <a:r>
              <a:rPr lang="fr-BE" altLang="fr-FR"/>
              <a:t> Nature des opérations et leur fonction</a:t>
            </a:r>
          </a:p>
          <a:p>
            <a:pPr>
              <a:buFontTx/>
              <a:buChar char="•"/>
            </a:pPr>
            <a:r>
              <a:rPr lang="fr-BE" altLang="fr-FR"/>
              <a:t> Paramètres de temps (fabrication, attentes,..)</a:t>
            </a:r>
          </a:p>
          <a:p>
            <a:pPr>
              <a:buFontTx/>
              <a:buChar char="•"/>
            </a:pPr>
            <a:r>
              <a:rPr lang="fr-BE" altLang="fr-FR"/>
              <a:t> Procédures nettoyage et désinfection</a:t>
            </a:r>
          </a:p>
          <a:p>
            <a:pPr>
              <a:buFontTx/>
              <a:buChar char="•"/>
            </a:pPr>
            <a:r>
              <a:rPr lang="fr-BE" altLang="fr-FR"/>
              <a:t> Hygiène générale</a:t>
            </a:r>
          </a:p>
          <a:p>
            <a:pPr>
              <a:buFontTx/>
              <a:buChar char="•"/>
            </a:pPr>
            <a:r>
              <a:rPr lang="fr-BE" altLang="fr-FR"/>
              <a:t> Séparation des zones à risques</a:t>
            </a:r>
          </a:p>
          <a:p>
            <a:pPr>
              <a:buFontTx/>
              <a:buChar char="•"/>
            </a:pPr>
            <a:r>
              <a:rPr lang="fr-BE" altLang="fr-FR"/>
              <a:t> Conditions de stockage</a:t>
            </a:r>
          </a:p>
          <a:p>
            <a:pPr>
              <a:buFontTx/>
              <a:buChar char="•"/>
            </a:pPr>
            <a:r>
              <a:rPr lang="fr-BE" altLang="fr-FR"/>
              <a:t> Conditions de distribution</a:t>
            </a:r>
          </a:p>
          <a:p>
            <a:pPr>
              <a:buFontTx/>
              <a:buChar char="•"/>
            </a:pPr>
            <a:r>
              <a:rPr lang="fr-BE" altLang="fr-FR"/>
              <a:t> Instructions en cours pour utilisation produit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12D8EDEC-09A8-4401-BB55-BC9C822279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CCCC00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69635" name="Group 3">
            <a:extLst>
              <a:ext uri="{FF2B5EF4-FFF2-40B4-BE49-F238E27FC236}">
                <a16:creationId xmlns:a16="http://schemas.microsoft.com/office/drawing/2014/main" id="{2D2B0B96-601E-4007-BB28-9F6D928AB057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69636" name="Picture 4">
              <a:extLst>
                <a:ext uri="{FF2B5EF4-FFF2-40B4-BE49-F238E27FC236}">
                  <a16:creationId xmlns:a16="http://schemas.microsoft.com/office/drawing/2014/main" id="{9313B1F4-2DFB-4F1D-8078-AC1F11F9F4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9637" name="Text Box 5">
              <a:extLst>
                <a:ext uri="{FF2B5EF4-FFF2-40B4-BE49-F238E27FC236}">
                  <a16:creationId xmlns:a16="http://schemas.microsoft.com/office/drawing/2014/main" id="{FF2A8648-1DB8-4B72-B0F7-54AAF7D83C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69638" name="Picture 6">
            <a:extLst>
              <a:ext uri="{FF2B5EF4-FFF2-40B4-BE49-F238E27FC236}">
                <a16:creationId xmlns:a16="http://schemas.microsoft.com/office/drawing/2014/main" id="{468A7203-27B8-42C7-8083-76FCF7CD0B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39" name="Text Box 7">
            <a:extLst>
              <a:ext uri="{FF2B5EF4-FFF2-40B4-BE49-F238E27FC236}">
                <a16:creationId xmlns:a16="http://schemas.microsoft.com/office/drawing/2014/main" id="{AF617F60-8754-4B17-80C8-E9E0A9EE27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4</a:t>
            </a:r>
            <a:endParaRPr lang="fr-FR" altLang="fr-FR"/>
          </a:p>
        </p:txBody>
      </p:sp>
      <p:sp>
        <p:nvSpPr>
          <p:cNvPr id="69642" name="AutoShape 10">
            <a:extLst>
              <a:ext uri="{FF2B5EF4-FFF2-40B4-BE49-F238E27FC236}">
                <a16:creationId xmlns:a16="http://schemas.microsoft.com/office/drawing/2014/main" id="{EF02483B-1087-4A5F-BFA5-24871163A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209800"/>
            <a:ext cx="914400" cy="381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33CC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9643" name="AutoShape 11">
            <a:extLst>
              <a:ext uri="{FF2B5EF4-FFF2-40B4-BE49-F238E27FC236}">
                <a16:creationId xmlns:a16="http://schemas.microsoft.com/office/drawing/2014/main" id="{16C52034-AB3B-4746-87BE-E11CB47DD8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895600"/>
            <a:ext cx="990600" cy="381000"/>
          </a:xfrm>
          <a:prstGeom prst="parallelogram">
            <a:avLst>
              <a:gd name="adj" fmla="val 65000"/>
            </a:avLst>
          </a:prstGeom>
          <a:solidFill>
            <a:schemeClr val="accent1"/>
          </a:solidFill>
          <a:ln w="9525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grpSp>
        <p:nvGrpSpPr>
          <p:cNvPr id="69646" name="Group 14">
            <a:extLst>
              <a:ext uri="{FF2B5EF4-FFF2-40B4-BE49-F238E27FC236}">
                <a16:creationId xmlns:a16="http://schemas.microsoft.com/office/drawing/2014/main" id="{4072DCD0-4237-4712-96A7-4994B8D0C4C0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3505200"/>
            <a:ext cx="838200" cy="387350"/>
            <a:chOff x="1248" y="1728"/>
            <a:chExt cx="672" cy="288"/>
          </a:xfrm>
        </p:grpSpPr>
        <p:sp>
          <p:nvSpPr>
            <p:cNvPr id="69644" name="Rectangle 12">
              <a:extLst>
                <a:ext uri="{FF2B5EF4-FFF2-40B4-BE49-F238E27FC236}">
                  <a16:creationId xmlns:a16="http://schemas.microsoft.com/office/drawing/2014/main" id="{92B484D0-3A69-4461-BDBD-1C9756EC06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1728"/>
              <a:ext cx="576" cy="28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9645" name="Oval 13">
              <a:extLst>
                <a:ext uri="{FF2B5EF4-FFF2-40B4-BE49-F238E27FC236}">
                  <a16:creationId xmlns:a16="http://schemas.microsoft.com/office/drawing/2014/main" id="{C0C19FED-AD1D-4CB3-A27D-B88802944B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728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69647" name="Oval 15">
            <a:extLst>
              <a:ext uri="{FF2B5EF4-FFF2-40B4-BE49-F238E27FC236}">
                <a16:creationId xmlns:a16="http://schemas.microsoft.com/office/drawing/2014/main" id="{1A202B82-25A3-46B7-B791-644DC85BAD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114800"/>
            <a:ext cx="838200" cy="515938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33CC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grpSp>
        <p:nvGrpSpPr>
          <p:cNvPr id="69650" name="Group 18">
            <a:extLst>
              <a:ext uri="{FF2B5EF4-FFF2-40B4-BE49-F238E27FC236}">
                <a16:creationId xmlns:a16="http://schemas.microsoft.com/office/drawing/2014/main" id="{9FE175EE-7258-41AA-BDEC-D1512E909976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4800600"/>
            <a:ext cx="838200" cy="349250"/>
            <a:chOff x="1152" y="3072"/>
            <a:chExt cx="675" cy="336"/>
          </a:xfrm>
        </p:grpSpPr>
        <p:sp>
          <p:nvSpPr>
            <p:cNvPr id="69648" name="Rectangle 16">
              <a:extLst>
                <a:ext uri="{FF2B5EF4-FFF2-40B4-BE49-F238E27FC236}">
                  <a16:creationId xmlns:a16="http://schemas.microsoft.com/office/drawing/2014/main" id="{6D7F068B-0C24-435A-B4B7-2D4308DD4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3072"/>
              <a:ext cx="576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9649" name="AutoShape 17">
              <a:extLst>
                <a:ext uri="{FF2B5EF4-FFF2-40B4-BE49-F238E27FC236}">
                  <a16:creationId xmlns:a16="http://schemas.microsoft.com/office/drawing/2014/main" id="{5C5C73FB-A6C2-4F90-B5B3-7FC275AD9E7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821516">
              <a:off x="1563" y="3124"/>
              <a:ext cx="288" cy="240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69651" name="Rectangle 19">
            <a:extLst>
              <a:ext uri="{FF2B5EF4-FFF2-40B4-BE49-F238E27FC236}">
                <a16:creationId xmlns:a16="http://schemas.microsoft.com/office/drawing/2014/main" id="{0C188DD9-B566-4A3B-84F3-CFFD86CF3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5334000"/>
            <a:ext cx="762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grpSp>
        <p:nvGrpSpPr>
          <p:cNvPr id="69654" name="Group 22">
            <a:extLst>
              <a:ext uri="{FF2B5EF4-FFF2-40B4-BE49-F238E27FC236}">
                <a16:creationId xmlns:a16="http://schemas.microsoft.com/office/drawing/2014/main" id="{A5085763-BAB5-4C46-80FA-53F1B3F72DFA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5867400"/>
            <a:ext cx="609600" cy="457200"/>
            <a:chOff x="2304" y="3359"/>
            <a:chExt cx="577" cy="529"/>
          </a:xfrm>
        </p:grpSpPr>
        <p:sp>
          <p:nvSpPr>
            <p:cNvPr id="69652" name="Rectangle 20">
              <a:extLst>
                <a:ext uri="{FF2B5EF4-FFF2-40B4-BE49-F238E27FC236}">
                  <a16:creationId xmlns:a16="http://schemas.microsoft.com/office/drawing/2014/main" id="{C98A0D57-8271-48E4-94D1-226BE6AC66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3600"/>
              <a:ext cx="576" cy="28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9653" name="AutoShape 21">
              <a:extLst>
                <a:ext uri="{FF2B5EF4-FFF2-40B4-BE49-F238E27FC236}">
                  <a16:creationId xmlns:a16="http://schemas.microsoft.com/office/drawing/2014/main" id="{8F29FB67-BB37-44A7-9065-0D0D3DB6533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33843">
              <a:off x="2473" y="3191"/>
              <a:ext cx="240" cy="57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69662" name="Group 30">
            <a:extLst>
              <a:ext uri="{FF2B5EF4-FFF2-40B4-BE49-F238E27FC236}">
                <a16:creationId xmlns:a16="http://schemas.microsoft.com/office/drawing/2014/main" id="{AF485E83-4052-4D27-B90A-F57D0F68E206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4419600"/>
            <a:ext cx="1066800" cy="427038"/>
            <a:chOff x="2448" y="1632"/>
            <a:chExt cx="912" cy="432"/>
          </a:xfrm>
        </p:grpSpPr>
        <p:sp>
          <p:nvSpPr>
            <p:cNvPr id="69660" name="Oval 28">
              <a:extLst>
                <a:ext uri="{FF2B5EF4-FFF2-40B4-BE49-F238E27FC236}">
                  <a16:creationId xmlns:a16="http://schemas.microsoft.com/office/drawing/2014/main" id="{D8FD8ED7-3D67-44B1-81C3-032FAA325F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1632"/>
              <a:ext cx="672" cy="4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9661" name="Line 29">
              <a:extLst>
                <a:ext uri="{FF2B5EF4-FFF2-40B4-BE49-F238E27FC236}">
                  <a16:creationId xmlns:a16="http://schemas.microsoft.com/office/drawing/2014/main" id="{012A821E-CF1C-4DA9-9666-BD14629CC2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4" y="2064"/>
              <a:ext cx="576" cy="0"/>
            </a:xfrm>
            <a:prstGeom prst="line">
              <a:avLst/>
            </a:prstGeom>
            <a:noFill/>
            <a:ln w="38100">
              <a:solidFill>
                <a:srgbClr val="33CC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69663" name="AutoShape 31">
            <a:extLst>
              <a:ext uri="{FF2B5EF4-FFF2-40B4-BE49-F238E27FC236}">
                <a16:creationId xmlns:a16="http://schemas.microsoft.com/office/drawing/2014/main" id="{9543D587-D90F-40EA-A287-8032B9A37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5029200"/>
            <a:ext cx="609600" cy="427038"/>
          </a:xfrm>
          <a:prstGeom prst="flowChartDocument">
            <a:avLst/>
          </a:prstGeom>
          <a:solidFill>
            <a:schemeClr val="accent1"/>
          </a:solidFill>
          <a:ln w="9525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9664" name="Text Box 32">
            <a:extLst>
              <a:ext uri="{FF2B5EF4-FFF2-40B4-BE49-F238E27FC236}">
                <a16:creationId xmlns:a16="http://schemas.microsoft.com/office/drawing/2014/main" id="{9F019290-6D9E-425A-A1E8-6C6F969FB2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3550" y="304800"/>
            <a:ext cx="591185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Il n’y a pas de règles obligatoires pour la</a:t>
            </a:r>
          </a:p>
          <a:p>
            <a:r>
              <a:rPr lang="fr-BE" altLang="fr-FR" i="1"/>
              <a:t>réalisation du diagramme de fabrication mais</a:t>
            </a:r>
          </a:p>
          <a:p>
            <a:r>
              <a:rPr lang="fr-BE" altLang="fr-FR" i="1"/>
              <a:t>un certain formalisme permettra de clarifier</a:t>
            </a:r>
          </a:p>
          <a:p>
            <a:r>
              <a:rPr lang="fr-BE" altLang="fr-FR" i="1"/>
              <a:t>le document qui risque d’être complexe</a:t>
            </a:r>
          </a:p>
          <a:p>
            <a:endParaRPr lang="fr-FR" altLang="fr-FR" i="1"/>
          </a:p>
        </p:txBody>
      </p:sp>
      <p:grpSp>
        <p:nvGrpSpPr>
          <p:cNvPr id="69666" name="Group 34">
            <a:extLst>
              <a:ext uri="{FF2B5EF4-FFF2-40B4-BE49-F238E27FC236}">
                <a16:creationId xmlns:a16="http://schemas.microsoft.com/office/drawing/2014/main" id="{D1C4C62A-6990-4F1C-A00C-C74D5282C030}"/>
              </a:ext>
            </a:extLst>
          </p:cNvPr>
          <p:cNvGrpSpPr>
            <a:grpSpLocks/>
          </p:cNvGrpSpPr>
          <p:nvPr/>
        </p:nvGrpSpPr>
        <p:grpSpPr bwMode="auto">
          <a:xfrm>
            <a:off x="6127750" y="3810000"/>
            <a:ext cx="730250" cy="430213"/>
            <a:chOff x="3236" y="2400"/>
            <a:chExt cx="570" cy="336"/>
          </a:xfrm>
        </p:grpSpPr>
        <p:sp>
          <p:nvSpPr>
            <p:cNvPr id="69657" name="Rectangle 25">
              <a:extLst>
                <a:ext uri="{FF2B5EF4-FFF2-40B4-BE49-F238E27FC236}">
                  <a16:creationId xmlns:a16="http://schemas.microsoft.com/office/drawing/2014/main" id="{C06E45DD-4208-494A-8325-0E7EAF404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8" y="2400"/>
              <a:ext cx="367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9658" name="AutoShape 26">
              <a:extLst>
                <a:ext uri="{FF2B5EF4-FFF2-40B4-BE49-F238E27FC236}">
                  <a16:creationId xmlns:a16="http://schemas.microsoft.com/office/drawing/2014/main" id="{3BF4C11B-882D-4689-BC77-99B0BFA98F2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1542">
              <a:off x="3236" y="2443"/>
              <a:ext cx="206" cy="245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9665" name="AutoShape 33">
              <a:extLst>
                <a:ext uri="{FF2B5EF4-FFF2-40B4-BE49-F238E27FC236}">
                  <a16:creationId xmlns:a16="http://schemas.microsoft.com/office/drawing/2014/main" id="{E75ECB69-7267-4292-BCE5-3D1EB5D5025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8448458">
              <a:off x="3600" y="2443"/>
              <a:ext cx="206" cy="245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69667" name="Text Box 35">
            <a:extLst>
              <a:ext uri="{FF2B5EF4-FFF2-40B4-BE49-F238E27FC236}">
                <a16:creationId xmlns:a16="http://schemas.microsoft.com/office/drawing/2014/main" id="{F64A7BB5-2CB8-4B4C-97CC-6B5FF48EF1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5113" y="2224088"/>
            <a:ext cx="275272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2000"/>
              <a:t>Réception produits</a:t>
            </a:r>
          </a:p>
          <a:p>
            <a:endParaRPr lang="fr-BE" altLang="fr-FR"/>
          </a:p>
          <a:p>
            <a:r>
              <a:rPr lang="fr-BE" altLang="fr-FR" sz="2000"/>
              <a:t>Matières premières</a:t>
            </a:r>
          </a:p>
          <a:p>
            <a:endParaRPr lang="fr-BE" altLang="fr-FR" sz="2000"/>
          </a:p>
          <a:p>
            <a:r>
              <a:rPr lang="fr-BE" altLang="fr-FR" sz="2000"/>
              <a:t>Produits intermédiaires</a:t>
            </a:r>
          </a:p>
          <a:p>
            <a:endParaRPr lang="fr-BE" altLang="fr-FR" sz="2000"/>
          </a:p>
          <a:p>
            <a:r>
              <a:rPr lang="fr-BE" altLang="fr-FR" sz="2000"/>
              <a:t>Produits finis</a:t>
            </a:r>
          </a:p>
          <a:p>
            <a:endParaRPr lang="fr-BE" altLang="fr-FR" sz="2000"/>
          </a:p>
          <a:p>
            <a:r>
              <a:rPr lang="fr-BE" altLang="fr-FR" sz="2000"/>
              <a:t>Déchets</a:t>
            </a:r>
          </a:p>
          <a:p>
            <a:endParaRPr lang="fr-BE" altLang="fr-FR" sz="2000"/>
          </a:p>
          <a:p>
            <a:r>
              <a:rPr lang="fr-BE" altLang="fr-FR" sz="2000"/>
              <a:t>Etapes de fabrication</a:t>
            </a:r>
          </a:p>
          <a:p>
            <a:endParaRPr lang="fr-BE" altLang="fr-FR" sz="2000"/>
          </a:p>
          <a:p>
            <a:r>
              <a:rPr lang="fr-BE" altLang="fr-FR" sz="2000"/>
              <a:t>Etapes de stockage</a:t>
            </a:r>
            <a:endParaRPr lang="fr-FR" altLang="fr-FR" sz="2000"/>
          </a:p>
        </p:txBody>
      </p:sp>
      <p:sp>
        <p:nvSpPr>
          <p:cNvPr id="69668" name="Text Box 36">
            <a:extLst>
              <a:ext uri="{FF2B5EF4-FFF2-40B4-BE49-F238E27FC236}">
                <a16:creationId xmlns:a16="http://schemas.microsoft.com/office/drawing/2014/main" id="{B3EF1F54-9BAA-4499-A175-F42ECC28F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0263" y="3794125"/>
            <a:ext cx="150653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2000"/>
              <a:t>Contrôles</a:t>
            </a:r>
          </a:p>
          <a:p>
            <a:endParaRPr lang="fr-BE" altLang="fr-FR" sz="2000"/>
          </a:p>
          <a:p>
            <a:r>
              <a:rPr lang="fr-BE" altLang="fr-FR" sz="2000"/>
              <a:t>Distribution</a:t>
            </a:r>
          </a:p>
          <a:p>
            <a:endParaRPr lang="fr-BE" altLang="fr-FR" sz="2000"/>
          </a:p>
          <a:p>
            <a:r>
              <a:rPr lang="fr-BE" altLang="fr-FR" sz="2000"/>
              <a:t>Voir ..</a:t>
            </a:r>
            <a:endParaRPr lang="fr-FR" altLang="fr-FR" sz="20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88D1BE-03DB-416A-9459-D934D46691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CCCC00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70659" name="Group 3">
            <a:extLst>
              <a:ext uri="{FF2B5EF4-FFF2-40B4-BE49-F238E27FC236}">
                <a16:creationId xmlns:a16="http://schemas.microsoft.com/office/drawing/2014/main" id="{ADFC9835-CD15-45A4-8EAB-A37E8595F941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70660" name="Picture 4">
              <a:extLst>
                <a:ext uri="{FF2B5EF4-FFF2-40B4-BE49-F238E27FC236}">
                  <a16:creationId xmlns:a16="http://schemas.microsoft.com/office/drawing/2014/main" id="{BF6A5C61-1011-46B9-BC2F-11B1DC322C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661" name="Text Box 5">
              <a:extLst>
                <a:ext uri="{FF2B5EF4-FFF2-40B4-BE49-F238E27FC236}">
                  <a16:creationId xmlns:a16="http://schemas.microsoft.com/office/drawing/2014/main" id="{92D3025F-BC20-480C-8C86-D769FA9A63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70662" name="Picture 6">
            <a:extLst>
              <a:ext uri="{FF2B5EF4-FFF2-40B4-BE49-F238E27FC236}">
                <a16:creationId xmlns:a16="http://schemas.microsoft.com/office/drawing/2014/main" id="{D2ADE0E4-B6FE-4C5D-BDDD-46EABCB4F4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3" name="Text Box 7">
            <a:extLst>
              <a:ext uri="{FF2B5EF4-FFF2-40B4-BE49-F238E27FC236}">
                <a16:creationId xmlns:a16="http://schemas.microsoft.com/office/drawing/2014/main" id="{6C6FE4FD-1088-492D-BC80-746079197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3 / 4</a:t>
            </a:r>
            <a:endParaRPr lang="fr-FR" altLang="fr-FR"/>
          </a:p>
        </p:txBody>
      </p:sp>
      <p:sp>
        <p:nvSpPr>
          <p:cNvPr id="70688" name="Text Box 32">
            <a:extLst>
              <a:ext uri="{FF2B5EF4-FFF2-40B4-BE49-F238E27FC236}">
                <a16:creationId xmlns:a16="http://schemas.microsoft.com/office/drawing/2014/main" id="{39021513-F7BB-4162-9981-6CDC80D528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1113" y="-34925"/>
            <a:ext cx="1460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 u="sng"/>
              <a:t>Exemple :</a:t>
            </a:r>
            <a:endParaRPr lang="fr-FR" altLang="fr-FR" i="1" u="sng"/>
          </a:p>
        </p:txBody>
      </p:sp>
      <p:grpSp>
        <p:nvGrpSpPr>
          <p:cNvPr id="70716" name="Group 60">
            <a:extLst>
              <a:ext uri="{FF2B5EF4-FFF2-40B4-BE49-F238E27FC236}">
                <a16:creationId xmlns:a16="http://schemas.microsoft.com/office/drawing/2014/main" id="{4EBBE592-A141-4490-8B59-3EAFA66211E4}"/>
              </a:ext>
            </a:extLst>
          </p:cNvPr>
          <p:cNvGrpSpPr>
            <a:grpSpLocks/>
          </p:cNvGrpSpPr>
          <p:nvPr/>
        </p:nvGrpSpPr>
        <p:grpSpPr bwMode="auto">
          <a:xfrm>
            <a:off x="1447800" y="381000"/>
            <a:ext cx="6248400" cy="655638"/>
            <a:chOff x="912" y="403"/>
            <a:chExt cx="3936" cy="413"/>
          </a:xfrm>
        </p:grpSpPr>
        <p:grpSp>
          <p:nvGrpSpPr>
            <p:cNvPr id="70701" name="Group 45">
              <a:extLst>
                <a:ext uri="{FF2B5EF4-FFF2-40B4-BE49-F238E27FC236}">
                  <a16:creationId xmlns:a16="http://schemas.microsoft.com/office/drawing/2014/main" id="{15E5CD7E-F31A-4557-B1C4-AE24FCE93C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2" y="480"/>
              <a:ext cx="749" cy="240"/>
              <a:chOff x="912" y="480"/>
              <a:chExt cx="749" cy="240"/>
            </a:xfrm>
          </p:grpSpPr>
          <p:sp>
            <p:nvSpPr>
              <p:cNvPr id="70689" name="AutoShape 33">
                <a:extLst>
                  <a:ext uri="{FF2B5EF4-FFF2-40B4-BE49-F238E27FC236}">
                    <a16:creationId xmlns:a16="http://schemas.microsoft.com/office/drawing/2014/main" id="{406F1E56-F79D-4027-91A8-A2D4B4C349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" y="480"/>
                <a:ext cx="672" cy="24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9525">
                <a:solidFill>
                  <a:srgbClr val="33CC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fr-FR" altLang="fr-FR" sz="1200" i="1"/>
              </a:p>
            </p:txBody>
          </p:sp>
          <p:sp>
            <p:nvSpPr>
              <p:cNvPr id="70695" name="Text Box 39">
                <a:extLst>
                  <a:ext uri="{FF2B5EF4-FFF2-40B4-BE49-F238E27FC236}">
                    <a16:creationId xmlns:a16="http://schemas.microsoft.com/office/drawing/2014/main" id="{39540BBF-65AA-4E3A-9CA3-EC87A0AAFE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2" y="503"/>
                <a:ext cx="749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Réception MP1</a:t>
                </a:r>
                <a:endParaRPr lang="fr-FR" altLang="fr-FR" sz="1200"/>
              </a:p>
            </p:txBody>
          </p:sp>
        </p:grpSp>
        <p:grpSp>
          <p:nvGrpSpPr>
            <p:cNvPr id="70702" name="Group 46">
              <a:extLst>
                <a:ext uri="{FF2B5EF4-FFF2-40B4-BE49-F238E27FC236}">
                  <a16:creationId xmlns:a16="http://schemas.microsoft.com/office/drawing/2014/main" id="{B9D6C620-31FF-4A9B-A58B-53876876AC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27" y="480"/>
              <a:ext cx="709" cy="240"/>
              <a:chOff x="1739" y="480"/>
              <a:chExt cx="709" cy="240"/>
            </a:xfrm>
          </p:grpSpPr>
          <p:sp>
            <p:nvSpPr>
              <p:cNvPr id="70696" name="AutoShape 40">
                <a:extLst>
                  <a:ext uri="{FF2B5EF4-FFF2-40B4-BE49-F238E27FC236}">
                    <a16:creationId xmlns:a16="http://schemas.microsoft.com/office/drawing/2014/main" id="{548E7FBB-7ACC-4954-802A-9518BB4568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6" y="480"/>
                <a:ext cx="672" cy="24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9525">
                <a:solidFill>
                  <a:srgbClr val="33CC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fr-FR" altLang="fr-FR" sz="1200" i="1"/>
              </a:p>
            </p:txBody>
          </p:sp>
          <p:sp>
            <p:nvSpPr>
              <p:cNvPr id="70697" name="Text Box 41">
                <a:extLst>
                  <a:ext uri="{FF2B5EF4-FFF2-40B4-BE49-F238E27FC236}">
                    <a16:creationId xmlns:a16="http://schemas.microsoft.com/office/drawing/2014/main" id="{D9392B99-8CD2-45D3-84DD-C0F036DEC6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39" y="503"/>
                <a:ext cx="709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Récep. MP 2,3</a:t>
                </a:r>
                <a:endParaRPr lang="fr-FR" altLang="fr-FR" sz="1200"/>
              </a:p>
            </p:txBody>
          </p:sp>
        </p:grpSp>
        <p:grpSp>
          <p:nvGrpSpPr>
            <p:cNvPr id="70703" name="Group 47">
              <a:extLst>
                <a:ext uri="{FF2B5EF4-FFF2-40B4-BE49-F238E27FC236}">
                  <a16:creationId xmlns:a16="http://schemas.microsoft.com/office/drawing/2014/main" id="{6CF10CF2-565B-4B18-9C67-B78D43C304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6" y="480"/>
              <a:ext cx="672" cy="240"/>
              <a:chOff x="2592" y="480"/>
              <a:chExt cx="672" cy="240"/>
            </a:xfrm>
          </p:grpSpPr>
          <p:sp>
            <p:nvSpPr>
              <p:cNvPr id="70698" name="AutoShape 42">
                <a:extLst>
                  <a:ext uri="{FF2B5EF4-FFF2-40B4-BE49-F238E27FC236}">
                    <a16:creationId xmlns:a16="http://schemas.microsoft.com/office/drawing/2014/main" id="{9160C8A7-E08D-4180-8DDA-8890C8D96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2" y="480"/>
                <a:ext cx="672" cy="24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9525">
                <a:solidFill>
                  <a:srgbClr val="33CC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fr-FR" altLang="fr-FR" sz="1200" i="1"/>
              </a:p>
            </p:txBody>
          </p:sp>
          <p:sp>
            <p:nvSpPr>
              <p:cNvPr id="70699" name="Text Box 43">
                <a:extLst>
                  <a:ext uri="{FF2B5EF4-FFF2-40B4-BE49-F238E27FC236}">
                    <a16:creationId xmlns:a16="http://schemas.microsoft.com/office/drawing/2014/main" id="{BCC0F11B-4A06-4C1A-A04F-9637B4360BE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92" y="528"/>
                <a:ext cx="637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Récep. MP 4</a:t>
                </a:r>
                <a:endParaRPr lang="fr-FR" altLang="fr-FR" sz="1200"/>
              </a:p>
            </p:txBody>
          </p:sp>
        </p:grpSp>
        <p:grpSp>
          <p:nvGrpSpPr>
            <p:cNvPr id="70705" name="Group 49">
              <a:extLst>
                <a:ext uri="{FF2B5EF4-FFF2-40B4-BE49-F238E27FC236}">
                  <a16:creationId xmlns:a16="http://schemas.microsoft.com/office/drawing/2014/main" id="{77789CE1-DF58-4E8D-899D-816F79B53C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1" y="403"/>
              <a:ext cx="527" cy="413"/>
              <a:chOff x="3792" y="336"/>
              <a:chExt cx="527" cy="413"/>
            </a:xfrm>
          </p:grpSpPr>
          <p:sp>
            <p:nvSpPr>
              <p:cNvPr id="70693" name="AutoShape 37">
                <a:extLst>
                  <a:ext uri="{FF2B5EF4-FFF2-40B4-BE49-F238E27FC236}">
                    <a16:creationId xmlns:a16="http://schemas.microsoft.com/office/drawing/2014/main" id="{609521E8-5EED-4FD3-B94E-DB09C69997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36"/>
                <a:ext cx="432" cy="413"/>
              </a:xfrm>
              <a:prstGeom prst="flowChartDocument">
                <a:avLst/>
              </a:prstGeom>
              <a:solidFill>
                <a:schemeClr val="accent1"/>
              </a:solidFill>
              <a:ln w="9525">
                <a:solidFill>
                  <a:srgbClr val="33CC3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fr-FR" altLang="fr-FR" sz="1200"/>
              </a:p>
            </p:txBody>
          </p:sp>
          <p:sp>
            <p:nvSpPr>
              <p:cNvPr id="70704" name="Text Box 48">
                <a:extLst>
                  <a:ext uri="{FF2B5EF4-FFF2-40B4-BE49-F238E27FC236}">
                    <a16:creationId xmlns:a16="http://schemas.microsoft.com/office/drawing/2014/main" id="{F7892225-CBC3-4480-9577-A75DEF4A76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2" y="384"/>
                <a:ext cx="52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Voir diag.</a:t>
                </a:r>
              </a:p>
              <a:p>
                <a:r>
                  <a:rPr lang="fr-BE" altLang="fr-FR" sz="1200"/>
                  <a:t>       5</a:t>
                </a:r>
                <a:endParaRPr lang="fr-FR" altLang="fr-FR" sz="1200"/>
              </a:p>
            </p:txBody>
          </p:sp>
        </p:grpSp>
      </p:grpSp>
      <p:grpSp>
        <p:nvGrpSpPr>
          <p:cNvPr id="70719" name="Group 63">
            <a:extLst>
              <a:ext uri="{FF2B5EF4-FFF2-40B4-BE49-F238E27FC236}">
                <a16:creationId xmlns:a16="http://schemas.microsoft.com/office/drawing/2014/main" id="{08360C72-3CC8-4005-8BE9-E8C6BA06FD27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1295400"/>
            <a:ext cx="6705600" cy="381000"/>
            <a:chOff x="960" y="1056"/>
            <a:chExt cx="4224" cy="240"/>
          </a:xfrm>
        </p:grpSpPr>
        <p:sp>
          <p:nvSpPr>
            <p:cNvPr id="70706" name="AutoShape 50">
              <a:extLst>
                <a:ext uri="{FF2B5EF4-FFF2-40B4-BE49-F238E27FC236}">
                  <a16:creationId xmlns:a16="http://schemas.microsoft.com/office/drawing/2014/main" id="{F02D373B-C7AE-4467-BA5C-91458E637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1056"/>
              <a:ext cx="624" cy="240"/>
            </a:xfrm>
            <a:prstGeom prst="parallelogram">
              <a:avLst>
                <a:gd name="adj" fmla="val 65000"/>
              </a:avLst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MP 1</a:t>
              </a:r>
              <a:endParaRPr lang="fr-FR" altLang="fr-FR" sz="1200"/>
            </a:p>
          </p:txBody>
        </p:sp>
        <p:sp>
          <p:nvSpPr>
            <p:cNvPr id="70707" name="AutoShape 51">
              <a:extLst>
                <a:ext uri="{FF2B5EF4-FFF2-40B4-BE49-F238E27FC236}">
                  <a16:creationId xmlns:a16="http://schemas.microsoft.com/office/drawing/2014/main" id="{D16236DF-EA02-466A-8DFF-6C7BFCC49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1056"/>
              <a:ext cx="624" cy="240"/>
            </a:xfrm>
            <a:prstGeom prst="parallelogram">
              <a:avLst>
                <a:gd name="adj" fmla="val 65000"/>
              </a:avLst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MP 2</a:t>
              </a:r>
              <a:endParaRPr lang="fr-FR" altLang="fr-FR" sz="1200"/>
            </a:p>
          </p:txBody>
        </p:sp>
        <p:sp>
          <p:nvSpPr>
            <p:cNvPr id="70708" name="AutoShape 52">
              <a:extLst>
                <a:ext uri="{FF2B5EF4-FFF2-40B4-BE49-F238E27FC236}">
                  <a16:creationId xmlns:a16="http://schemas.microsoft.com/office/drawing/2014/main" id="{A83166B6-8ABC-43C1-AABD-73744CE95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1056"/>
              <a:ext cx="624" cy="240"/>
            </a:xfrm>
            <a:prstGeom prst="parallelogram">
              <a:avLst>
                <a:gd name="adj" fmla="val 65000"/>
              </a:avLst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MP 3</a:t>
              </a:r>
              <a:endParaRPr lang="fr-FR" altLang="fr-FR" sz="1200"/>
            </a:p>
          </p:txBody>
        </p:sp>
        <p:sp>
          <p:nvSpPr>
            <p:cNvPr id="70709" name="AutoShape 53">
              <a:extLst>
                <a:ext uri="{FF2B5EF4-FFF2-40B4-BE49-F238E27FC236}">
                  <a16:creationId xmlns:a16="http://schemas.microsoft.com/office/drawing/2014/main" id="{C6C36C3B-B698-4BC9-A196-E2E164E86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1056"/>
              <a:ext cx="624" cy="240"/>
            </a:xfrm>
            <a:prstGeom prst="parallelogram">
              <a:avLst>
                <a:gd name="adj" fmla="val 65000"/>
              </a:avLst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MP 4</a:t>
              </a:r>
              <a:endParaRPr lang="fr-FR" altLang="fr-FR" sz="1200"/>
            </a:p>
          </p:txBody>
        </p:sp>
        <p:sp>
          <p:nvSpPr>
            <p:cNvPr id="70710" name="AutoShape 54">
              <a:extLst>
                <a:ext uri="{FF2B5EF4-FFF2-40B4-BE49-F238E27FC236}">
                  <a16:creationId xmlns:a16="http://schemas.microsoft.com/office/drawing/2014/main" id="{6DE5E3C4-AE77-44E3-90A9-CD86314B0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" y="1056"/>
              <a:ext cx="624" cy="240"/>
            </a:xfrm>
            <a:prstGeom prst="parallelogram">
              <a:avLst>
                <a:gd name="adj" fmla="val 65000"/>
              </a:avLst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MP 5</a:t>
              </a:r>
              <a:endParaRPr lang="fr-FR" altLang="fr-FR" sz="1200"/>
            </a:p>
          </p:txBody>
        </p:sp>
        <p:sp>
          <p:nvSpPr>
            <p:cNvPr id="70718" name="AutoShape 62">
              <a:extLst>
                <a:ext uri="{FF2B5EF4-FFF2-40B4-BE49-F238E27FC236}">
                  <a16:creationId xmlns:a16="http://schemas.microsoft.com/office/drawing/2014/main" id="{16849BBC-C193-4853-B236-81DEEA7264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1056"/>
              <a:ext cx="624" cy="240"/>
            </a:xfrm>
            <a:prstGeom prst="parallelogram">
              <a:avLst>
                <a:gd name="adj" fmla="val 65000"/>
              </a:avLst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MP 6</a:t>
              </a:r>
              <a:endParaRPr lang="fr-FR" altLang="fr-FR" sz="1200"/>
            </a:p>
          </p:txBody>
        </p:sp>
      </p:grpSp>
      <p:grpSp>
        <p:nvGrpSpPr>
          <p:cNvPr id="70726" name="Group 70">
            <a:extLst>
              <a:ext uri="{FF2B5EF4-FFF2-40B4-BE49-F238E27FC236}">
                <a16:creationId xmlns:a16="http://schemas.microsoft.com/office/drawing/2014/main" id="{547CBD7E-1433-4D86-B48E-40245106C220}"/>
              </a:ext>
            </a:extLst>
          </p:cNvPr>
          <p:cNvGrpSpPr>
            <a:grpSpLocks/>
          </p:cNvGrpSpPr>
          <p:nvPr/>
        </p:nvGrpSpPr>
        <p:grpSpPr bwMode="auto">
          <a:xfrm>
            <a:off x="2057400" y="914400"/>
            <a:ext cx="5411788" cy="457200"/>
            <a:chOff x="1296" y="768"/>
            <a:chExt cx="3409" cy="288"/>
          </a:xfrm>
        </p:grpSpPr>
        <p:sp>
          <p:nvSpPr>
            <p:cNvPr id="70720" name="Line 64">
              <a:extLst>
                <a:ext uri="{FF2B5EF4-FFF2-40B4-BE49-F238E27FC236}">
                  <a16:creationId xmlns:a16="http://schemas.microsoft.com/office/drawing/2014/main" id="{48A3C2D4-D835-44D8-BFF8-8986063A96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6" y="768"/>
              <a:ext cx="0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721" name="Line 65">
              <a:extLst>
                <a:ext uri="{FF2B5EF4-FFF2-40B4-BE49-F238E27FC236}">
                  <a16:creationId xmlns:a16="http://schemas.microsoft.com/office/drawing/2014/main" id="{659B344D-6108-4D84-BF11-72FFF77AF91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057972">
              <a:off x="2207" y="768"/>
              <a:ext cx="1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722" name="Line 66">
              <a:extLst>
                <a:ext uri="{FF2B5EF4-FFF2-40B4-BE49-F238E27FC236}">
                  <a16:creationId xmlns:a16="http://schemas.microsoft.com/office/drawing/2014/main" id="{034581BF-72A1-496F-94BE-83D11BAE67E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994312">
              <a:off x="2592" y="768"/>
              <a:ext cx="1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723" name="Line 67">
              <a:extLst>
                <a:ext uri="{FF2B5EF4-FFF2-40B4-BE49-F238E27FC236}">
                  <a16:creationId xmlns:a16="http://schemas.microsoft.com/office/drawing/2014/main" id="{C2962905-1773-4071-AB1E-4B46F35BBB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768"/>
              <a:ext cx="0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724" name="Line 68">
              <a:extLst>
                <a:ext uri="{FF2B5EF4-FFF2-40B4-BE49-F238E27FC236}">
                  <a16:creationId xmlns:a16="http://schemas.microsoft.com/office/drawing/2014/main" id="{319CB4F6-64CE-4CCE-9C80-7E85F5EADAE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734925">
              <a:off x="4464" y="816"/>
              <a:ext cx="1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725" name="Line 69">
              <a:extLst>
                <a:ext uri="{FF2B5EF4-FFF2-40B4-BE49-F238E27FC236}">
                  <a16:creationId xmlns:a16="http://schemas.microsoft.com/office/drawing/2014/main" id="{CC354F5A-E0F9-443B-A3C8-76BA57B0878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269966">
              <a:off x="4704" y="816"/>
              <a:ext cx="1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0744" name="Group 88">
            <a:extLst>
              <a:ext uri="{FF2B5EF4-FFF2-40B4-BE49-F238E27FC236}">
                <a16:creationId xmlns:a16="http://schemas.microsoft.com/office/drawing/2014/main" id="{42863BEA-EFEA-462B-A548-FEF0B2CD0F0E}"/>
              </a:ext>
            </a:extLst>
          </p:cNvPr>
          <p:cNvGrpSpPr>
            <a:grpSpLocks/>
          </p:cNvGrpSpPr>
          <p:nvPr/>
        </p:nvGrpSpPr>
        <p:grpSpPr bwMode="auto">
          <a:xfrm>
            <a:off x="2819400" y="1905000"/>
            <a:ext cx="5129213" cy="457200"/>
            <a:chOff x="1776" y="1536"/>
            <a:chExt cx="3231" cy="288"/>
          </a:xfrm>
        </p:grpSpPr>
        <p:grpSp>
          <p:nvGrpSpPr>
            <p:cNvPr id="70740" name="Group 84">
              <a:extLst>
                <a:ext uri="{FF2B5EF4-FFF2-40B4-BE49-F238E27FC236}">
                  <a16:creationId xmlns:a16="http://schemas.microsoft.com/office/drawing/2014/main" id="{7B369C34-797E-4727-9B92-9C44678721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76" y="1536"/>
              <a:ext cx="384" cy="288"/>
              <a:chOff x="1776" y="1536"/>
              <a:chExt cx="384" cy="288"/>
            </a:xfrm>
          </p:grpSpPr>
          <p:grpSp>
            <p:nvGrpSpPr>
              <p:cNvPr id="70727" name="Group 71">
                <a:extLst>
                  <a:ext uri="{FF2B5EF4-FFF2-40B4-BE49-F238E27FC236}">
                    <a16:creationId xmlns:a16="http://schemas.microsoft.com/office/drawing/2014/main" id="{A6A53B51-8C86-4655-94AC-B8742417FA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76" y="1536"/>
                <a:ext cx="384" cy="288"/>
                <a:chOff x="2304" y="3359"/>
                <a:chExt cx="577" cy="529"/>
              </a:xfrm>
            </p:grpSpPr>
            <p:sp>
              <p:nvSpPr>
                <p:cNvPr id="70728" name="Rectangle 72">
                  <a:extLst>
                    <a:ext uri="{FF2B5EF4-FFF2-40B4-BE49-F238E27FC236}">
                      <a16:creationId xmlns:a16="http://schemas.microsoft.com/office/drawing/2014/main" id="{77497493-ED2D-49E7-83D3-662E984315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04" y="3600"/>
                  <a:ext cx="576" cy="28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70729" name="AutoShape 73">
                  <a:extLst>
                    <a:ext uri="{FF2B5EF4-FFF2-40B4-BE49-F238E27FC236}">
                      <a16:creationId xmlns:a16="http://schemas.microsoft.com/office/drawing/2014/main" id="{0AD7EE45-A037-48CF-B6B5-12DDC063D4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-5433843">
                  <a:off x="2473" y="3191"/>
                  <a:ext cx="240" cy="576"/>
                </a:xfrm>
                <a:prstGeom prst="rtTriangle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</p:grpSp>
          <p:sp>
            <p:nvSpPr>
              <p:cNvPr id="70736" name="Text Box 80">
                <a:extLst>
                  <a:ext uri="{FF2B5EF4-FFF2-40B4-BE49-F238E27FC236}">
                    <a16:creationId xmlns:a16="http://schemas.microsoft.com/office/drawing/2014/main" id="{454155DF-1EE0-4784-A278-58DB227054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62" y="1607"/>
                <a:ext cx="297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T.A.</a:t>
                </a:r>
                <a:endParaRPr lang="fr-FR" altLang="fr-FR" sz="1200"/>
              </a:p>
            </p:txBody>
          </p:sp>
        </p:grpSp>
        <p:grpSp>
          <p:nvGrpSpPr>
            <p:cNvPr id="70741" name="Group 85">
              <a:extLst>
                <a:ext uri="{FF2B5EF4-FFF2-40B4-BE49-F238E27FC236}">
                  <a16:creationId xmlns:a16="http://schemas.microsoft.com/office/drawing/2014/main" id="{E81F7212-65DC-48F1-9746-0EAC858815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68" y="1536"/>
              <a:ext cx="384" cy="288"/>
              <a:chOff x="3168" y="1536"/>
              <a:chExt cx="384" cy="288"/>
            </a:xfrm>
          </p:grpSpPr>
          <p:grpSp>
            <p:nvGrpSpPr>
              <p:cNvPr id="70730" name="Group 74">
                <a:extLst>
                  <a:ext uri="{FF2B5EF4-FFF2-40B4-BE49-F238E27FC236}">
                    <a16:creationId xmlns:a16="http://schemas.microsoft.com/office/drawing/2014/main" id="{FF3E8D60-5FF9-4F66-81AA-71ABC1E81CD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1536"/>
                <a:ext cx="384" cy="288"/>
                <a:chOff x="2304" y="3359"/>
                <a:chExt cx="577" cy="529"/>
              </a:xfrm>
            </p:grpSpPr>
            <p:sp>
              <p:nvSpPr>
                <p:cNvPr id="70731" name="Rectangle 75">
                  <a:extLst>
                    <a:ext uri="{FF2B5EF4-FFF2-40B4-BE49-F238E27FC236}">
                      <a16:creationId xmlns:a16="http://schemas.microsoft.com/office/drawing/2014/main" id="{7EA1F3F6-8C66-4A1A-B399-71FDB529F5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04" y="3600"/>
                  <a:ext cx="576" cy="28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70732" name="AutoShape 76">
                  <a:extLst>
                    <a:ext uri="{FF2B5EF4-FFF2-40B4-BE49-F238E27FC236}">
                      <a16:creationId xmlns:a16="http://schemas.microsoft.com/office/drawing/2014/main" id="{8E68E8D5-F295-4F7D-91FF-D26F5A56A6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-5433843">
                  <a:off x="2473" y="3191"/>
                  <a:ext cx="240" cy="576"/>
                </a:xfrm>
                <a:prstGeom prst="rtTriangle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</p:grpSp>
          <p:sp>
            <p:nvSpPr>
              <p:cNvPr id="70737" name="Text Box 81">
                <a:extLst>
                  <a:ext uri="{FF2B5EF4-FFF2-40B4-BE49-F238E27FC236}">
                    <a16:creationId xmlns:a16="http://schemas.microsoft.com/office/drawing/2014/main" id="{7C34E2EC-F4C0-436D-9B4D-07CB2F3BDB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54" y="1607"/>
                <a:ext cx="281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&lt; 4°</a:t>
                </a:r>
                <a:endParaRPr lang="fr-FR" altLang="fr-FR" sz="1200"/>
              </a:p>
            </p:txBody>
          </p:sp>
        </p:grpSp>
        <p:grpSp>
          <p:nvGrpSpPr>
            <p:cNvPr id="70743" name="Group 87">
              <a:extLst>
                <a:ext uri="{FF2B5EF4-FFF2-40B4-BE49-F238E27FC236}">
                  <a16:creationId xmlns:a16="http://schemas.microsoft.com/office/drawing/2014/main" id="{E318C88C-F241-4112-9836-ECF4C36992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08" y="1536"/>
              <a:ext cx="399" cy="288"/>
              <a:chOff x="4608" y="1536"/>
              <a:chExt cx="399" cy="288"/>
            </a:xfrm>
          </p:grpSpPr>
          <p:grpSp>
            <p:nvGrpSpPr>
              <p:cNvPr id="70733" name="Group 77">
                <a:extLst>
                  <a:ext uri="{FF2B5EF4-FFF2-40B4-BE49-F238E27FC236}">
                    <a16:creationId xmlns:a16="http://schemas.microsoft.com/office/drawing/2014/main" id="{C8297F79-24DB-4A1F-A28B-6A7F9C9739D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08" y="1536"/>
                <a:ext cx="384" cy="288"/>
                <a:chOff x="2304" y="3359"/>
                <a:chExt cx="577" cy="529"/>
              </a:xfrm>
            </p:grpSpPr>
            <p:sp>
              <p:nvSpPr>
                <p:cNvPr id="70734" name="Rectangle 78">
                  <a:extLst>
                    <a:ext uri="{FF2B5EF4-FFF2-40B4-BE49-F238E27FC236}">
                      <a16:creationId xmlns:a16="http://schemas.microsoft.com/office/drawing/2014/main" id="{8C1EAE05-3F36-4610-837B-7143940090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04" y="3600"/>
                  <a:ext cx="576" cy="28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70735" name="AutoShape 79">
                  <a:extLst>
                    <a:ext uri="{FF2B5EF4-FFF2-40B4-BE49-F238E27FC236}">
                      <a16:creationId xmlns:a16="http://schemas.microsoft.com/office/drawing/2014/main" id="{23CBC7AD-3B34-4192-9CE5-CF68375B0B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-5433843">
                  <a:off x="2473" y="3191"/>
                  <a:ext cx="240" cy="576"/>
                </a:xfrm>
                <a:prstGeom prst="rtTriangle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</p:grpSp>
          <p:sp>
            <p:nvSpPr>
              <p:cNvPr id="70738" name="Text Box 82">
                <a:extLst>
                  <a:ext uri="{FF2B5EF4-FFF2-40B4-BE49-F238E27FC236}">
                    <a16:creationId xmlns:a16="http://schemas.microsoft.com/office/drawing/2014/main" id="{417F05B3-514A-4ACA-BEAF-33A47B6B7BC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46" y="1607"/>
                <a:ext cx="361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&lt; -18°</a:t>
                </a:r>
                <a:endParaRPr lang="fr-FR" altLang="fr-FR" sz="1200"/>
              </a:p>
            </p:txBody>
          </p:sp>
        </p:grpSp>
      </p:grpSp>
      <p:grpSp>
        <p:nvGrpSpPr>
          <p:cNvPr id="70759" name="Group 103">
            <a:extLst>
              <a:ext uri="{FF2B5EF4-FFF2-40B4-BE49-F238E27FC236}">
                <a16:creationId xmlns:a16="http://schemas.microsoft.com/office/drawing/2014/main" id="{E2BD2F39-4E5B-4A67-BA3B-1CAA7E657253}"/>
              </a:ext>
            </a:extLst>
          </p:cNvPr>
          <p:cNvGrpSpPr>
            <a:grpSpLocks/>
          </p:cNvGrpSpPr>
          <p:nvPr/>
        </p:nvGrpSpPr>
        <p:grpSpPr bwMode="auto">
          <a:xfrm>
            <a:off x="1600200" y="2133600"/>
            <a:ext cx="6324600" cy="914400"/>
            <a:chOff x="1008" y="1728"/>
            <a:chExt cx="3984" cy="576"/>
          </a:xfrm>
        </p:grpSpPr>
        <p:sp>
          <p:nvSpPr>
            <p:cNvPr id="70745" name="Rectangle 89">
              <a:extLst>
                <a:ext uri="{FF2B5EF4-FFF2-40B4-BE49-F238E27FC236}">
                  <a16:creationId xmlns:a16="http://schemas.microsoft.com/office/drawing/2014/main" id="{52A4E5CB-FC5F-4395-8E49-7CE28A33F2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064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Dosage</a:t>
              </a:r>
              <a:endParaRPr lang="fr-FR" altLang="fr-FR" sz="1200"/>
            </a:p>
          </p:txBody>
        </p:sp>
        <p:sp>
          <p:nvSpPr>
            <p:cNvPr id="70746" name="Rectangle 90">
              <a:extLst>
                <a:ext uri="{FF2B5EF4-FFF2-40B4-BE49-F238E27FC236}">
                  <a16:creationId xmlns:a16="http://schemas.microsoft.com/office/drawing/2014/main" id="{53A5E225-ED85-497A-972C-5B4980BD4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2064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Pesage</a:t>
              </a:r>
              <a:endParaRPr lang="fr-FR" altLang="fr-FR" sz="1200"/>
            </a:p>
          </p:txBody>
        </p:sp>
        <p:sp>
          <p:nvSpPr>
            <p:cNvPr id="70747" name="Rectangle 91">
              <a:extLst>
                <a:ext uri="{FF2B5EF4-FFF2-40B4-BE49-F238E27FC236}">
                  <a16:creationId xmlns:a16="http://schemas.microsoft.com/office/drawing/2014/main" id="{C8E554DB-66AE-49CC-9183-E289DAB641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064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Découpe</a:t>
              </a:r>
              <a:endParaRPr lang="fr-FR" altLang="fr-FR" sz="1200"/>
            </a:p>
          </p:txBody>
        </p:sp>
        <p:sp>
          <p:nvSpPr>
            <p:cNvPr id="70748" name="Rectangle 92">
              <a:extLst>
                <a:ext uri="{FF2B5EF4-FFF2-40B4-BE49-F238E27FC236}">
                  <a16:creationId xmlns:a16="http://schemas.microsoft.com/office/drawing/2014/main" id="{0C09435B-246D-4C53-A2E4-F4F4EF43D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2064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Dosage</a:t>
              </a:r>
              <a:endParaRPr lang="fr-FR" altLang="fr-FR" sz="1200"/>
            </a:p>
          </p:txBody>
        </p:sp>
        <p:sp>
          <p:nvSpPr>
            <p:cNvPr id="70749" name="Rectangle 93">
              <a:extLst>
                <a:ext uri="{FF2B5EF4-FFF2-40B4-BE49-F238E27FC236}">
                  <a16:creationId xmlns:a16="http://schemas.microsoft.com/office/drawing/2014/main" id="{967079C2-88A9-47CD-A0F6-4AF4465F6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" y="1728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Lavage</a:t>
              </a:r>
              <a:endParaRPr lang="fr-FR" altLang="fr-FR" sz="1200"/>
            </a:p>
          </p:txBody>
        </p:sp>
        <p:sp>
          <p:nvSpPr>
            <p:cNvPr id="70750" name="Rectangle 94">
              <a:extLst>
                <a:ext uri="{FF2B5EF4-FFF2-40B4-BE49-F238E27FC236}">
                  <a16:creationId xmlns:a16="http://schemas.microsoft.com/office/drawing/2014/main" id="{B07072DB-E4FB-4A06-87F6-6812829A57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" y="2064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Décongél.</a:t>
              </a:r>
              <a:endParaRPr lang="fr-FR" altLang="fr-FR" sz="1200"/>
            </a:p>
          </p:txBody>
        </p:sp>
        <p:sp>
          <p:nvSpPr>
            <p:cNvPr id="70755" name="Rectangle 99">
              <a:extLst>
                <a:ext uri="{FF2B5EF4-FFF2-40B4-BE49-F238E27FC236}">
                  <a16:creationId xmlns:a16="http://schemas.microsoft.com/office/drawing/2014/main" id="{E998F47A-9257-4B94-A665-6669F44B8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" y="2064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Découpe</a:t>
              </a:r>
              <a:endParaRPr lang="fr-FR" altLang="fr-FR" sz="1200"/>
            </a:p>
          </p:txBody>
        </p:sp>
      </p:grpSp>
      <p:grpSp>
        <p:nvGrpSpPr>
          <p:cNvPr id="70832" name="Group 176">
            <a:extLst>
              <a:ext uri="{FF2B5EF4-FFF2-40B4-BE49-F238E27FC236}">
                <a16:creationId xmlns:a16="http://schemas.microsoft.com/office/drawing/2014/main" id="{F5258962-0414-4B68-89BE-7EF331A3B1E8}"/>
              </a:ext>
            </a:extLst>
          </p:cNvPr>
          <p:cNvGrpSpPr>
            <a:grpSpLocks/>
          </p:cNvGrpSpPr>
          <p:nvPr/>
        </p:nvGrpSpPr>
        <p:grpSpPr bwMode="auto">
          <a:xfrm>
            <a:off x="2057400" y="1676400"/>
            <a:ext cx="5638800" cy="990600"/>
            <a:chOff x="1296" y="1056"/>
            <a:chExt cx="3552" cy="624"/>
          </a:xfrm>
        </p:grpSpPr>
        <p:grpSp>
          <p:nvGrpSpPr>
            <p:cNvPr id="70794" name="Group 138">
              <a:extLst>
                <a:ext uri="{FF2B5EF4-FFF2-40B4-BE49-F238E27FC236}">
                  <a16:creationId xmlns:a16="http://schemas.microsoft.com/office/drawing/2014/main" id="{CAF38976-1130-4404-B09C-2AB1269F57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6" y="1056"/>
              <a:ext cx="3552" cy="624"/>
              <a:chOff x="1296" y="1344"/>
              <a:chExt cx="3552" cy="624"/>
            </a:xfrm>
          </p:grpSpPr>
          <p:sp>
            <p:nvSpPr>
              <p:cNvPr id="70760" name="Line 104">
                <a:extLst>
                  <a:ext uri="{FF2B5EF4-FFF2-40B4-BE49-F238E27FC236}">
                    <a16:creationId xmlns:a16="http://schemas.microsoft.com/office/drawing/2014/main" id="{C91975A5-CDA9-49D0-92E6-F40C532D60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96" y="1344"/>
                <a:ext cx="0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70761" name="Line 105">
                <a:extLst>
                  <a:ext uri="{FF2B5EF4-FFF2-40B4-BE49-F238E27FC236}">
                    <a16:creationId xmlns:a16="http://schemas.microsoft.com/office/drawing/2014/main" id="{930F61D5-5DF2-4080-BDE4-AB6043B452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6" y="1344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70762" name="Line 106">
                <a:extLst>
                  <a:ext uri="{FF2B5EF4-FFF2-40B4-BE49-F238E27FC236}">
                    <a16:creationId xmlns:a16="http://schemas.microsoft.com/office/drawing/2014/main" id="{F9C19BC6-EC9A-48CE-88AD-CC2D7919A5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4" y="1344"/>
                <a:ext cx="0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70763" name="Line 107">
                <a:extLst>
                  <a:ext uri="{FF2B5EF4-FFF2-40B4-BE49-F238E27FC236}">
                    <a16:creationId xmlns:a16="http://schemas.microsoft.com/office/drawing/2014/main" id="{1A194612-A933-4302-9403-EC4D4A131B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0" y="1344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70764" name="Line 108">
                <a:extLst>
                  <a:ext uri="{FF2B5EF4-FFF2-40B4-BE49-F238E27FC236}">
                    <a16:creationId xmlns:a16="http://schemas.microsoft.com/office/drawing/2014/main" id="{C01E2D1E-C1DC-431E-8A3D-C68B1CBDC5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24" y="1344"/>
                <a:ext cx="0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70765" name="Line 109">
                <a:extLst>
                  <a:ext uri="{FF2B5EF4-FFF2-40B4-BE49-F238E27FC236}">
                    <a16:creationId xmlns:a16="http://schemas.microsoft.com/office/drawing/2014/main" id="{24B95B80-0F61-4241-91F6-CE32127D43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8" y="1344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70795" name="Group 139">
              <a:extLst>
                <a:ext uri="{FF2B5EF4-FFF2-40B4-BE49-F238E27FC236}">
                  <a16:creationId xmlns:a16="http://schemas.microsoft.com/office/drawing/2014/main" id="{FC1FE762-E610-4EFA-95B9-BA9A96FB19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16" y="1488"/>
              <a:ext cx="2832" cy="192"/>
              <a:chOff x="2016" y="1872"/>
              <a:chExt cx="2832" cy="192"/>
            </a:xfrm>
          </p:grpSpPr>
          <p:sp>
            <p:nvSpPr>
              <p:cNvPr id="70766" name="Line 110">
                <a:extLst>
                  <a:ext uri="{FF2B5EF4-FFF2-40B4-BE49-F238E27FC236}">
                    <a16:creationId xmlns:a16="http://schemas.microsoft.com/office/drawing/2014/main" id="{8695113F-3570-4530-BC62-1F14453EFA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6" y="1872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70767" name="Line 111">
                <a:extLst>
                  <a:ext uri="{FF2B5EF4-FFF2-40B4-BE49-F238E27FC236}">
                    <a16:creationId xmlns:a16="http://schemas.microsoft.com/office/drawing/2014/main" id="{D065E449-703D-42FA-A893-E24DC5D8B5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0" y="1872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70768" name="Line 112">
                <a:extLst>
                  <a:ext uri="{FF2B5EF4-FFF2-40B4-BE49-F238E27FC236}">
                    <a16:creationId xmlns:a16="http://schemas.microsoft.com/office/drawing/2014/main" id="{A0D1DC74-08A4-482A-B74C-D3FAD4A613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24" y="1968"/>
                <a:ext cx="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70769" name="Line 113">
                <a:extLst>
                  <a:ext uri="{FF2B5EF4-FFF2-40B4-BE49-F238E27FC236}">
                    <a16:creationId xmlns:a16="http://schemas.microsoft.com/office/drawing/2014/main" id="{C2FD49DF-CEC2-4953-A965-7A840E1194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8" y="1872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</p:grpSp>
      <p:grpSp>
        <p:nvGrpSpPr>
          <p:cNvPr id="70797" name="Group 141">
            <a:extLst>
              <a:ext uri="{FF2B5EF4-FFF2-40B4-BE49-F238E27FC236}">
                <a16:creationId xmlns:a16="http://schemas.microsoft.com/office/drawing/2014/main" id="{93256DCC-B940-4402-8ECD-0FF260659F3C}"/>
              </a:ext>
            </a:extLst>
          </p:cNvPr>
          <p:cNvGrpSpPr>
            <a:grpSpLocks/>
          </p:cNvGrpSpPr>
          <p:nvPr/>
        </p:nvGrpSpPr>
        <p:grpSpPr bwMode="auto">
          <a:xfrm>
            <a:off x="2133600" y="3352800"/>
            <a:ext cx="5486400" cy="381000"/>
            <a:chOff x="1344" y="2544"/>
            <a:chExt cx="3456" cy="240"/>
          </a:xfrm>
        </p:grpSpPr>
        <p:sp>
          <p:nvSpPr>
            <p:cNvPr id="70770" name="Rectangle 114">
              <a:extLst>
                <a:ext uri="{FF2B5EF4-FFF2-40B4-BE49-F238E27FC236}">
                  <a16:creationId xmlns:a16="http://schemas.microsoft.com/office/drawing/2014/main" id="{FE4F7B11-E6B1-4E7A-95FA-CFF8569CE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2544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Mélange</a:t>
              </a:r>
            </a:p>
            <a:p>
              <a:pPr algn="ctr"/>
              <a:r>
                <a:rPr lang="fr-BE" altLang="fr-FR" sz="1200"/>
                <a:t>1 + 2</a:t>
              </a:r>
              <a:endParaRPr lang="fr-FR" altLang="fr-FR" sz="1200"/>
            </a:p>
          </p:txBody>
        </p:sp>
        <p:sp>
          <p:nvSpPr>
            <p:cNvPr id="70774" name="Rectangle 118">
              <a:extLst>
                <a:ext uri="{FF2B5EF4-FFF2-40B4-BE49-F238E27FC236}">
                  <a16:creationId xmlns:a16="http://schemas.microsoft.com/office/drawing/2014/main" id="{5BA8DA22-D2E2-4BEF-9732-CF59AAE91C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544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Mélange</a:t>
              </a:r>
            </a:p>
            <a:p>
              <a:pPr algn="ctr"/>
              <a:r>
                <a:rPr lang="fr-BE" altLang="fr-FR" sz="1200"/>
                <a:t>3 + 4</a:t>
              </a:r>
              <a:endParaRPr lang="fr-FR" altLang="fr-FR" sz="1200"/>
            </a:p>
          </p:txBody>
        </p:sp>
        <p:sp>
          <p:nvSpPr>
            <p:cNvPr id="70778" name="Rectangle 122">
              <a:extLst>
                <a:ext uri="{FF2B5EF4-FFF2-40B4-BE49-F238E27FC236}">
                  <a16:creationId xmlns:a16="http://schemas.microsoft.com/office/drawing/2014/main" id="{1C3ECE05-9028-4CB8-AD20-C459AFE87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2544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5 + 6</a:t>
              </a:r>
              <a:endParaRPr lang="fr-FR" altLang="fr-FR" sz="1200"/>
            </a:p>
          </p:txBody>
        </p:sp>
        <p:grpSp>
          <p:nvGrpSpPr>
            <p:cNvPr id="70783" name="Group 127">
              <a:extLst>
                <a:ext uri="{FF2B5EF4-FFF2-40B4-BE49-F238E27FC236}">
                  <a16:creationId xmlns:a16="http://schemas.microsoft.com/office/drawing/2014/main" id="{DD5D5215-86ED-4C4C-84F7-A916753ED7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60" y="2592"/>
              <a:ext cx="436" cy="192"/>
              <a:chOff x="2060" y="2592"/>
              <a:chExt cx="436" cy="192"/>
            </a:xfrm>
          </p:grpSpPr>
          <p:grpSp>
            <p:nvGrpSpPr>
              <p:cNvPr id="70771" name="Group 115">
                <a:extLst>
                  <a:ext uri="{FF2B5EF4-FFF2-40B4-BE49-F238E27FC236}">
                    <a16:creationId xmlns:a16="http://schemas.microsoft.com/office/drawing/2014/main" id="{0A1A8B71-1D67-4D88-B5C8-037916F53A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4" y="2592"/>
                <a:ext cx="432" cy="144"/>
                <a:chOff x="1152" y="3072"/>
                <a:chExt cx="675" cy="336"/>
              </a:xfrm>
            </p:grpSpPr>
            <p:sp>
              <p:nvSpPr>
                <p:cNvPr id="70772" name="Rectangle 116">
                  <a:extLst>
                    <a:ext uri="{FF2B5EF4-FFF2-40B4-BE49-F238E27FC236}">
                      <a16:creationId xmlns:a16="http://schemas.microsoft.com/office/drawing/2014/main" id="{CB6BB08A-320A-4EDE-B220-8EDC7F0C7B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52" y="3072"/>
                  <a:ext cx="576" cy="33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70773" name="AutoShape 117">
                  <a:extLst>
                    <a:ext uri="{FF2B5EF4-FFF2-40B4-BE49-F238E27FC236}">
                      <a16:creationId xmlns:a16="http://schemas.microsoft.com/office/drawing/2014/main" id="{59F0C8D6-F56C-4876-AA89-E78C06759D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-7821516">
                  <a:off x="1563" y="3124"/>
                  <a:ext cx="288" cy="240"/>
                </a:xfrm>
                <a:prstGeom prst="rtTriangle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</p:grpSp>
          <p:sp>
            <p:nvSpPr>
              <p:cNvPr id="70780" name="Text Box 124">
                <a:extLst>
                  <a:ext uri="{FF2B5EF4-FFF2-40B4-BE49-F238E27FC236}">
                    <a16:creationId xmlns:a16="http://schemas.microsoft.com/office/drawing/2014/main" id="{7718B240-1886-4D13-8A8A-11089E387D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60" y="2611"/>
                <a:ext cx="43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Déchets</a:t>
                </a:r>
                <a:endParaRPr lang="fr-FR" altLang="fr-FR" sz="1200"/>
              </a:p>
            </p:txBody>
          </p:sp>
        </p:grpSp>
        <p:grpSp>
          <p:nvGrpSpPr>
            <p:cNvPr id="70784" name="Group 128">
              <a:extLst>
                <a:ext uri="{FF2B5EF4-FFF2-40B4-BE49-F238E27FC236}">
                  <a16:creationId xmlns:a16="http://schemas.microsoft.com/office/drawing/2014/main" id="{644CB54C-3C96-48A9-8916-C1F2D5497A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88" y="2588"/>
              <a:ext cx="436" cy="196"/>
              <a:chOff x="3644" y="2592"/>
              <a:chExt cx="436" cy="196"/>
            </a:xfrm>
          </p:grpSpPr>
          <p:grpSp>
            <p:nvGrpSpPr>
              <p:cNvPr id="70775" name="Group 119">
                <a:extLst>
                  <a:ext uri="{FF2B5EF4-FFF2-40B4-BE49-F238E27FC236}">
                    <a16:creationId xmlns:a16="http://schemas.microsoft.com/office/drawing/2014/main" id="{EBAD9A66-DB51-4413-8B95-126E1C68EC5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48" y="2592"/>
                <a:ext cx="432" cy="144"/>
                <a:chOff x="1152" y="3072"/>
                <a:chExt cx="675" cy="336"/>
              </a:xfrm>
            </p:grpSpPr>
            <p:sp>
              <p:nvSpPr>
                <p:cNvPr id="70776" name="Rectangle 120">
                  <a:extLst>
                    <a:ext uri="{FF2B5EF4-FFF2-40B4-BE49-F238E27FC236}">
                      <a16:creationId xmlns:a16="http://schemas.microsoft.com/office/drawing/2014/main" id="{893F2DC1-020E-4BA8-B8C2-A166E698BE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52" y="3072"/>
                  <a:ext cx="576" cy="33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70777" name="AutoShape 121">
                  <a:extLst>
                    <a:ext uri="{FF2B5EF4-FFF2-40B4-BE49-F238E27FC236}">
                      <a16:creationId xmlns:a16="http://schemas.microsoft.com/office/drawing/2014/main" id="{BD122965-B5D6-4312-A9DF-2F40AC2335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-7821516">
                  <a:off x="1563" y="3124"/>
                  <a:ext cx="288" cy="240"/>
                </a:xfrm>
                <a:prstGeom prst="rtTriangle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</p:grpSp>
          <p:sp>
            <p:nvSpPr>
              <p:cNvPr id="70781" name="Text Box 125">
                <a:extLst>
                  <a:ext uri="{FF2B5EF4-FFF2-40B4-BE49-F238E27FC236}">
                    <a16:creationId xmlns:a16="http://schemas.microsoft.com/office/drawing/2014/main" id="{3768B14B-EAA9-4B17-88AB-5307E2C95EB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4" y="2615"/>
                <a:ext cx="43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Déchets</a:t>
                </a:r>
                <a:endParaRPr lang="fr-FR" altLang="fr-FR" sz="1200"/>
              </a:p>
            </p:txBody>
          </p:sp>
        </p:grpSp>
      </p:grpSp>
      <p:grpSp>
        <p:nvGrpSpPr>
          <p:cNvPr id="70796" name="Group 140">
            <a:extLst>
              <a:ext uri="{FF2B5EF4-FFF2-40B4-BE49-F238E27FC236}">
                <a16:creationId xmlns:a16="http://schemas.microsoft.com/office/drawing/2014/main" id="{F4472AA3-561A-4540-B596-BAC4EEBFD11F}"/>
              </a:ext>
            </a:extLst>
          </p:cNvPr>
          <p:cNvGrpSpPr>
            <a:grpSpLocks/>
          </p:cNvGrpSpPr>
          <p:nvPr/>
        </p:nvGrpSpPr>
        <p:grpSpPr bwMode="auto">
          <a:xfrm>
            <a:off x="2286000" y="3048000"/>
            <a:ext cx="5029200" cy="304800"/>
            <a:chOff x="1440" y="2352"/>
            <a:chExt cx="3168" cy="192"/>
          </a:xfrm>
        </p:grpSpPr>
        <p:sp>
          <p:nvSpPr>
            <p:cNvPr id="70786" name="Line 130">
              <a:extLst>
                <a:ext uri="{FF2B5EF4-FFF2-40B4-BE49-F238E27FC236}">
                  <a16:creationId xmlns:a16="http://schemas.microsoft.com/office/drawing/2014/main" id="{B46913DE-C330-4300-8781-AB0F5AE0E8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0" y="2352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787" name="Line 131">
              <a:extLst>
                <a:ext uri="{FF2B5EF4-FFF2-40B4-BE49-F238E27FC236}">
                  <a16:creationId xmlns:a16="http://schemas.microsoft.com/office/drawing/2014/main" id="{6E1A9F02-05A5-4407-B977-11F07BCCD4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2352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788" name="Line 132">
              <a:extLst>
                <a:ext uri="{FF2B5EF4-FFF2-40B4-BE49-F238E27FC236}">
                  <a16:creationId xmlns:a16="http://schemas.microsoft.com/office/drawing/2014/main" id="{EEA8905C-3F81-43ED-BA50-38F3BC0252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" y="2352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789" name="Line 133">
              <a:extLst>
                <a:ext uri="{FF2B5EF4-FFF2-40B4-BE49-F238E27FC236}">
                  <a16:creationId xmlns:a16="http://schemas.microsoft.com/office/drawing/2014/main" id="{348EB358-C9F1-434D-ABE7-4542D21B75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2352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790" name="Line 134">
              <a:extLst>
                <a:ext uri="{FF2B5EF4-FFF2-40B4-BE49-F238E27FC236}">
                  <a16:creationId xmlns:a16="http://schemas.microsoft.com/office/drawing/2014/main" id="{79A45B58-FFE5-44A6-A961-FBD1580F23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0" y="2352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791" name="Line 135">
              <a:extLst>
                <a:ext uri="{FF2B5EF4-FFF2-40B4-BE49-F238E27FC236}">
                  <a16:creationId xmlns:a16="http://schemas.microsoft.com/office/drawing/2014/main" id="{85EF8C98-AAF6-41B7-88BA-EC05658419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4" y="2352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792" name="Line 136">
              <a:extLst>
                <a:ext uri="{FF2B5EF4-FFF2-40B4-BE49-F238E27FC236}">
                  <a16:creationId xmlns:a16="http://schemas.microsoft.com/office/drawing/2014/main" id="{5AEA7AE3-5030-40AD-94E0-99C0A31BCE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8" y="2352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793" name="Line 137">
              <a:extLst>
                <a:ext uri="{FF2B5EF4-FFF2-40B4-BE49-F238E27FC236}">
                  <a16:creationId xmlns:a16="http://schemas.microsoft.com/office/drawing/2014/main" id="{0EE72130-EC4E-46BB-86BA-31A91E6CBC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8" y="2352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0815" name="Group 159">
            <a:extLst>
              <a:ext uri="{FF2B5EF4-FFF2-40B4-BE49-F238E27FC236}">
                <a16:creationId xmlns:a16="http://schemas.microsoft.com/office/drawing/2014/main" id="{1A1A194F-868B-4762-835B-831B4BA63F8A}"/>
              </a:ext>
            </a:extLst>
          </p:cNvPr>
          <p:cNvGrpSpPr>
            <a:grpSpLocks/>
          </p:cNvGrpSpPr>
          <p:nvPr/>
        </p:nvGrpSpPr>
        <p:grpSpPr bwMode="auto">
          <a:xfrm>
            <a:off x="1752600" y="3733800"/>
            <a:ext cx="950913" cy="1606550"/>
            <a:chOff x="1104" y="2832"/>
            <a:chExt cx="599" cy="1012"/>
          </a:xfrm>
        </p:grpSpPr>
        <p:grpSp>
          <p:nvGrpSpPr>
            <p:cNvPr id="70810" name="Group 154">
              <a:extLst>
                <a:ext uri="{FF2B5EF4-FFF2-40B4-BE49-F238E27FC236}">
                  <a16:creationId xmlns:a16="http://schemas.microsoft.com/office/drawing/2014/main" id="{158F2AB7-245D-4033-974F-BD8966991E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4" y="3068"/>
              <a:ext cx="599" cy="244"/>
              <a:chOff x="1104" y="3068"/>
              <a:chExt cx="599" cy="244"/>
            </a:xfrm>
          </p:grpSpPr>
          <p:grpSp>
            <p:nvGrpSpPr>
              <p:cNvPr id="70799" name="Group 143">
                <a:extLst>
                  <a:ext uri="{FF2B5EF4-FFF2-40B4-BE49-F238E27FC236}">
                    <a16:creationId xmlns:a16="http://schemas.microsoft.com/office/drawing/2014/main" id="{9E2EDC5E-E76F-4CE4-8C6D-4B6F62EEAEB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52" y="3068"/>
                <a:ext cx="528" cy="244"/>
                <a:chOff x="1248" y="1728"/>
                <a:chExt cx="672" cy="288"/>
              </a:xfrm>
            </p:grpSpPr>
            <p:sp>
              <p:nvSpPr>
                <p:cNvPr id="70800" name="Rectangle 144">
                  <a:extLst>
                    <a:ext uri="{FF2B5EF4-FFF2-40B4-BE49-F238E27FC236}">
                      <a16:creationId xmlns:a16="http://schemas.microsoft.com/office/drawing/2014/main" id="{347F9C84-0FB0-4AA4-958C-F7EF4C5505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48" y="1728"/>
                  <a:ext cx="576" cy="28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70801" name="Oval 145">
                  <a:extLst>
                    <a:ext uri="{FF2B5EF4-FFF2-40B4-BE49-F238E27FC236}">
                      <a16:creationId xmlns:a16="http://schemas.microsoft.com/office/drawing/2014/main" id="{EAA628BB-EBBD-4A2F-886C-FE363F2C77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32" y="1728"/>
                  <a:ext cx="288" cy="288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</p:grpSp>
          <p:sp>
            <p:nvSpPr>
              <p:cNvPr id="70809" name="Text Box 153">
                <a:extLst>
                  <a:ext uri="{FF2B5EF4-FFF2-40B4-BE49-F238E27FC236}">
                    <a16:creationId xmlns:a16="http://schemas.microsoft.com/office/drawing/2014/main" id="{A3677CF9-7AA2-48EB-9342-8529F04D12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04" y="3095"/>
                <a:ext cx="599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Prod. Inter.</a:t>
                </a:r>
                <a:endParaRPr lang="fr-FR" altLang="fr-FR" sz="1200"/>
              </a:p>
            </p:txBody>
          </p:sp>
        </p:grpSp>
        <p:grpSp>
          <p:nvGrpSpPr>
            <p:cNvPr id="70812" name="Group 156">
              <a:extLst>
                <a:ext uri="{FF2B5EF4-FFF2-40B4-BE49-F238E27FC236}">
                  <a16:creationId xmlns:a16="http://schemas.microsoft.com/office/drawing/2014/main" id="{0A6795C2-AC49-4136-B36A-9464A4F63B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00" y="3552"/>
              <a:ext cx="384" cy="292"/>
              <a:chOff x="1200" y="3552"/>
              <a:chExt cx="384" cy="292"/>
            </a:xfrm>
          </p:grpSpPr>
          <p:grpSp>
            <p:nvGrpSpPr>
              <p:cNvPr id="70802" name="Group 146">
                <a:extLst>
                  <a:ext uri="{FF2B5EF4-FFF2-40B4-BE49-F238E27FC236}">
                    <a16:creationId xmlns:a16="http://schemas.microsoft.com/office/drawing/2014/main" id="{DE07333B-3EA3-4A03-9028-D1451256C73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00" y="3552"/>
                <a:ext cx="384" cy="288"/>
                <a:chOff x="2304" y="3359"/>
                <a:chExt cx="577" cy="529"/>
              </a:xfrm>
            </p:grpSpPr>
            <p:sp>
              <p:nvSpPr>
                <p:cNvPr id="70803" name="Rectangle 147">
                  <a:extLst>
                    <a:ext uri="{FF2B5EF4-FFF2-40B4-BE49-F238E27FC236}">
                      <a16:creationId xmlns:a16="http://schemas.microsoft.com/office/drawing/2014/main" id="{3937C1A2-0FA9-47C8-8B24-F13137BFBF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04" y="3600"/>
                  <a:ext cx="576" cy="28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70804" name="AutoShape 148">
                  <a:extLst>
                    <a:ext uri="{FF2B5EF4-FFF2-40B4-BE49-F238E27FC236}">
                      <a16:creationId xmlns:a16="http://schemas.microsoft.com/office/drawing/2014/main" id="{90472920-80D0-4F10-9D62-B189E29E2F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-5433843">
                  <a:off x="2473" y="3191"/>
                  <a:ext cx="240" cy="576"/>
                </a:xfrm>
                <a:prstGeom prst="rtTriangle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</p:grpSp>
          <p:sp>
            <p:nvSpPr>
              <p:cNvPr id="70811" name="Text Box 155">
                <a:extLst>
                  <a:ext uri="{FF2B5EF4-FFF2-40B4-BE49-F238E27FC236}">
                    <a16:creationId xmlns:a16="http://schemas.microsoft.com/office/drawing/2014/main" id="{94CA26CB-F243-440D-B84A-070510A114F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86" y="3671"/>
                <a:ext cx="297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T.A.</a:t>
                </a:r>
                <a:endParaRPr lang="fr-FR" altLang="fr-FR" sz="1200"/>
              </a:p>
            </p:txBody>
          </p:sp>
        </p:grpSp>
        <p:sp>
          <p:nvSpPr>
            <p:cNvPr id="70813" name="Line 157">
              <a:extLst>
                <a:ext uri="{FF2B5EF4-FFF2-40B4-BE49-F238E27FC236}">
                  <a16:creationId xmlns:a16="http://schemas.microsoft.com/office/drawing/2014/main" id="{8A155C67-844D-49B3-BBCE-9A1C148620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2832"/>
              <a:ext cx="0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814" name="Line 158">
              <a:extLst>
                <a:ext uri="{FF2B5EF4-FFF2-40B4-BE49-F238E27FC236}">
                  <a16:creationId xmlns:a16="http://schemas.microsoft.com/office/drawing/2014/main" id="{E67BFD12-2FF4-41A8-94C8-61E70EA4F3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3360"/>
              <a:ext cx="0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0822" name="Group 166">
            <a:extLst>
              <a:ext uri="{FF2B5EF4-FFF2-40B4-BE49-F238E27FC236}">
                <a16:creationId xmlns:a16="http://schemas.microsoft.com/office/drawing/2014/main" id="{5E9CD472-2DF9-435D-9AE2-89BECDD284DA}"/>
              </a:ext>
            </a:extLst>
          </p:cNvPr>
          <p:cNvGrpSpPr>
            <a:grpSpLocks/>
          </p:cNvGrpSpPr>
          <p:nvPr/>
        </p:nvGrpSpPr>
        <p:grpSpPr bwMode="auto">
          <a:xfrm>
            <a:off x="4267200" y="3733800"/>
            <a:ext cx="2895600" cy="533400"/>
            <a:chOff x="2688" y="2832"/>
            <a:chExt cx="1824" cy="336"/>
          </a:xfrm>
        </p:grpSpPr>
        <p:sp>
          <p:nvSpPr>
            <p:cNvPr id="70805" name="Rectangle 149">
              <a:extLst>
                <a:ext uri="{FF2B5EF4-FFF2-40B4-BE49-F238E27FC236}">
                  <a16:creationId xmlns:a16="http://schemas.microsoft.com/office/drawing/2014/main" id="{40B5A8B0-8FA1-4B42-BE89-11579D4CF7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928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Cuisson</a:t>
              </a:r>
            </a:p>
            <a:p>
              <a:pPr algn="ctr"/>
              <a:r>
                <a:rPr lang="fr-BE" altLang="fr-FR" sz="1200"/>
                <a:t>20’ à 75°</a:t>
              </a:r>
              <a:endParaRPr lang="fr-FR" altLang="fr-FR" sz="1200"/>
            </a:p>
          </p:txBody>
        </p:sp>
        <p:sp>
          <p:nvSpPr>
            <p:cNvPr id="70808" name="Rectangle 152">
              <a:extLst>
                <a:ext uri="{FF2B5EF4-FFF2-40B4-BE49-F238E27FC236}">
                  <a16:creationId xmlns:a16="http://schemas.microsoft.com/office/drawing/2014/main" id="{53420A16-11BB-4C86-931E-A2138E171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2928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Incorpor.</a:t>
              </a:r>
              <a:endParaRPr lang="fr-FR" altLang="fr-FR" sz="1200"/>
            </a:p>
          </p:txBody>
        </p:sp>
        <p:sp>
          <p:nvSpPr>
            <p:cNvPr id="70818" name="Line 162">
              <a:extLst>
                <a:ext uri="{FF2B5EF4-FFF2-40B4-BE49-F238E27FC236}">
                  <a16:creationId xmlns:a16="http://schemas.microsoft.com/office/drawing/2014/main" id="{F9267700-B6B5-4E5D-AC77-EACA311B42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2832"/>
              <a:ext cx="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819" name="Line 163">
              <a:extLst>
                <a:ext uri="{FF2B5EF4-FFF2-40B4-BE49-F238E27FC236}">
                  <a16:creationId xmlns:a16="http://schemas.microsoft.com/office/drawing/2014/main" id="{4387D207-CCED-4474-A3B9-24F63A98AE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2" y="2832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820" name="Line 164">
              <a:extLst>
                <a:ext uri="{FF2B5EF4-FFF2-40B4-BE49-F238E27FC236}">
                  <a16:creationId xmlns:a16="http://schemas.microsoft.com/office/drawing/2014/main" id="{580DA452-3DA7-4C22-8B92-169FE892898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6200000">
              <a:off x="4200" y="2712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821" name="Line 165">
              <a:extLst>
                <a:ext uri="{FF2B5EF4-FFF2-40B4-BE49-F238E27FC236}">
                  <a16:creationId xmlns:a16="http://schemas.microsoft.com/office/drawing/2014/main" id="{58DD38DC-3D4B-48E6-85B5-D0945C3E15C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6200000">
              <a:off x="3264" y="29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0827" name="Group 171">
            <a:extLst>
              <a:ext uri="{FF2B5EF4-FFF2-40B4-BE49-F238E27FC236}">
                <a16:creationId xmlns:a16="http://schemas.microsoft.com/office/drawing/2014/main" id="{74437F58-D7CE-4F67-91B5-FD5AA3ACA90F}"/>
              </a:ext>
            </a:extLst>
          </p:cNvPr>
          <p:cNvGrpSpPr>
            <a:grpSpLocks/>
          </p:cNvGrpSpPr>
          <p:nvPr/>
        </p:nvGrpSpPr>
        <p:grpSpPr bwMode="auto">
          <a:xfrm>
            <a:off x="4267200" y="4267200"/>
            <a:ext cx="762000" cy="533400"/>
            <a:chOff x="2688" y="3168"/>
            <a:chExt cx="480" cy="336"/>
          </a:xfrm>
        </p:grpSpPr>
        <p:sp>
          <p:nvSpPr>
            <p:cNvPr id="70806" name="Rectangle 150">
              <a:extLst>
                <a:ext uri="{FF2B5EF4-FFF2-40B4-BE49-F238E27FC236}">
                  <a16:creationId xmlns:a16="http://schemas.microsoft.com/office/drawing/2014/main" id="{B4AC9F06-5144-4D0F-8637-36D5E627F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3264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Refroidiss.</a:t>
              </a:r>
              <a:endParaRPr lang="fr-FR" altLang="fr-FR" sz="1200"/>
            </a:p>
          </p:txBody>
        </p:sp>
        <p:sp>
          <p:nvSpPr>
            <p:cNvPr id="70826" name="Line 170">
              <a:extLst>
                <a:ext uri="{FF2B5EF4-FFF2-40B4-BE49-F238E27FC236}">
                  <a16:creationId xmlns:a16="http://schemas.microsoft.com/office/drawing/2014/main" id="{AC232183-ACE2-4E3F-9917-9828153AA4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3168"/>
              <a:ext cx="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0831" name="Group 175">
            <a:extLst>
              <a:ext uri="{FF2B5EF4-FFF2-40B4-BE49-F238E27FC236}">
                <a16:creationId xmlns:a16="http://schemas.microsoft.com/office/drawing/2014/main" id="{BCDA97D8-E0FF-452A-BC3C-E228A5D814A3}"/>
              </a:ext>
            </a:extLst>
          </p:cNvPr>
          <p:cNvGrpSpPr>
            <a:grpSpLocks/>
          </p:cNvGrpSpPr>
          <p:nvPr/>
        </p:nvGrpSpPr>
        <p:grpSpPr bwMode="auto">
          <a:xfrm>
            <a:off x="2590800" y="4800600"/>
            <a:ext cx="2438400" cy="533400"/>
            <a:chOff x="1632" y="3504"/>
            <a:chExt cx="1536" cy="336"/>
          </a:xfrm>
        </p:grpSpPr>
        <p:sp>
          <p:nvSpPr>
            <p:cNvPr id="70807" name="Rectangle 151">
              <a:extLst>
                <a:ext uri="{FF2B5EF4-FFF2-40B4-BE49-F238E27FC236}">
                  <a16:creationId xmlns:a16="http://schemas.microsoft.com/office/drawing/2014/main" id="{F432FC60-F6E2-43DA-BFD5-DEBF0F265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3600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Mélange</a:t>
              </a:r>
              <a:endParaRPr lang="fr-FR" altLang="fr-FR" sz="1200"/>
            </a:p>
          </p:txBody>
        </p:sp>
        <p:sp>
          <p:nvSpPr>
            <p:cNvPr id="70829" name="Line 173">
              <a:extLst>
                <a:ext uri="{FF2B5EF4-FFF2-40B4-BE49-F238E27FC236}">
                  <a16:creationId xmlns:a16="http://schemas.microsoft.com/office/drawing/2014/main" id="{E64D9E08-1821-444D-B0D7-860D6CC757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3504"/>
              <a:ext cx="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830" name="Line 174">
              <a:extLst>
                <a:ext uri="{FF2B5EF4-FFF2-40B4-BE49-F238E27FC236}">
                  <a16:creationId xmlns:a16="http://schemas.microsoft.com/office/drawing/2014/main" id="{AD586E95-5E9E-4BF6-9326-B166E6C214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32" y="3696"/>
              <a:ext cx="10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0837" name="Group 181">
            <a:extLst>
              <a:ext uri="{FF2B5EF4-FFF2-40B4-BE49-F238E27FC236}">
                <a16:creationId xmlns:a16="http://schemas.microsoft.com/office/drawing/2014/main" id="{61D85046-0CBF-4C84-AFFD-36E44A76C8FC}"/>
              </a:ext>
            </a:extLst>
          </p:cNvPr>
          <p:cNvGrpSpPr>
            <a:grpSpLocks/>
          </p:cNvGrpSpPr>
          <p:nvPr/>
        </p:nvGrpSpPr>
        <p:grpSpPr bwMode="auto">
          <a:xfrm>
            <a:off x="4267200" y="5334000"/>
            <a:ext cx="762000" cy="533400"/>
            <a:chOff x="2688" y="3360"/>
            <a:chExt cx="480" cy="336"/>
          </a:xfrm>
        </p:grpSpPr>
        <p:sp>
          <p:nvSpPr>
            <p:cNvPr id="70833" name="Rectangle 177">
              <a:extLst>
                <a:ext uri="{FF2B5EF4-FFF2-40B4-BE49-F238E27FC236}">
                  <a16:creationId xmlns:a16="http://schemas.microsoft.com/office/drawing/2014/main" id="{96A0EB9D-6794-46CB-B516-CAC06690D6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3456"/>
              <a:ext cx="48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Conditionn.</a:t>
              </a:r>
              <a:endParaRPr lang="fr-FR" altLang="fr-FR" sz="1200"/>
            </a:p>
          </p:txBody>
        </p:sp>
        <p:sp>
          <p:nvSpPr>
            <p:cNvPr id="70836" name="Line 180">
              <a:extLst>
                <a:ext uri="{FF2B5EF4-FFF2-40B4-BE49-F238E27FC236}">
                  <a16:creationId xmlns:a16="http://schemas.microsoft.com/office/drawing/2014/main" id="{21E46BF7-251A-44FB-B5A5-2F373C06BF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3360"/>
              <a:ext cx="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0845" name="Group 189">
            <a:extLst>
              <a:ext uri="{FF2B5EF4-FFF2-40B4-BE49-F238E27FC236}">
                <a16:creationId xmlns:a16="http://schemas.microsoft.com/office/drawing/2014/main" id="{A3874125-6893-42DD-936B-5AE3567DD333}"/>
              </a:ext>
            </a:extLst>
          </p:cNvPr>
          <p:cNvGrpSpPr>
            <a:grpSpLocks/>
          </p:cNvGrpSpPr>
          <p:nvPr/>
        </p:nvGrpSpPr>
        <p:grpSpPr bwMode="auto">
          <a:xfrm>
            <a:off x="4208463" y="5867400"/>
            <a:ext cx="820737" cy="609600"/>
            <a:chOff x="2651" y="3696"/>
            <a:chExt cx="517" cy="384"/>
          </a:xfrm>
        </p:grpSpPr>
        <p:grpSp>
          <p:nvGrpSpPr>
            <p:cNvPr id="70843" name="Group 187">
              <a:extLst>
                <a:ext uri="{FF2B5EF4-FFF2-40B4-BE49-F238E27FC236}">
                  <a16:creationId xmlns:a16="http://schemas.microsoft.com/office/drawing/2014/main" id="{6488DE43-A852-4369-B226-B3D1579A0E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51" y="3809"/>
              <a:ext cx="517" cy="271"/>
              <a:chOff x="2651" y="3809"/>
              <a:chExt cx="517" cy="271"/>
            </a:xfrm>
          </p:grpSpPr>
          <p:grpSp>
            <p:nvGrpSpPr>
              <p:cNvPr id="70838" name="Group 182">
                <a:extLst>
                  <a:ext uri="{FF2B5EF4-FFF2-40B4-BE49-F238E27FC236}">
                    <a16:creationId xmlns:a16="http://schemas.microsoft.com/office/drawing/2014/main" id="{2F7C4844-A41E-44FC-9EFA-17466FC77F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88" y="3809"/>
                <a:ext cx="460" cy="271"/>
                <a:chOff x="3236" y="2400"/>
                <a:chExt cx="570" cy="336"/>
              </a:xfrm>
            </p:grpSpPr>
            <p:sp>
              <p:nvSpPr>
                <p:cNvPr id="70839" name="Rectangle 183">
                  <a:extLst>
                    <a:ext uri="{FF2B5EF4-FFF2-40B4-BE49-F238E27FC236}">
                      <a16:creationId xmlns:a16="http://schemas.microsoft.com/office/drawing/2014/main" id="{F2FE60C1-5F52-4F69-9F9E-57CABA8000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8" y="2400"/>
                  <a:ext cx="367" cy="33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70840" name="AutoShape 184">
                  <a:extLst>
                    <a:ext uri="{FF2B5EF4-FFF2-40B4-BE49-F238E27FC236}">
                      <a16:creationId xmlns:a16="http://schemas.microsoft.com/office/drawing/2014/main" id="{B8D7F2AB-818F-461E-BB18-6FA6D37EE7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351542">
                  <a:off x="3236" y="2443"/>
                  <a:ext cx="206" cy="245"/>
                </a:xfrm>
                <a:prstGeom prst="rtTriangle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70841" name="AutoShape 185">
                  <a:extLst>
                    <a:ext uri="{FF2B5EF4-FFF2-40B4-BE49-F238E27FC236}">
                      <a16:creationId xmlns:a16="http://schemas.microsoft.com/office/drawing/2014/main" id="{D52BCA72-8803-4CB7-891B-3287CBC41E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-8448458">
                  <a:off x="3600" y="2443"/>
                  <a:ext cx="206" cy="245"/>
                </a:xfrm>
                <a:prstGeom prst="rtTriangle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</p:grpSp>
          <p:sp>
            <p:nvSpPr>
              <p:cNvPr id="70842" name="Text Box 186">
                <a:extLst>
                  <a:ext uri="{FF2B5EF4-FFF2-40B4-BE49-F238E27FC236}">
                    <a16:creationId xmlns:a16="http://schemas.microsoft.com/office/drawing/2014/main" id="{B91F5911-CA59-4821-A326-EBC26E4F57B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51" y="3840"/>
                <a:ext cx="517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Détecteur</a:t>
                </a:r>
                <a:endParaRPr lang="fr-FR" altLang="fr-FR" sz="1200"/>
              </a:p>
            </p:txBody>
          </p:sp>
        </p:grpSp>
        <p:sp>
          <p:nvSpPr>
            <p:cNvPr id="70844" name="Line 188">
              <a:extLst>
                <a:ext uri="{FF2B5EF4-FFF2-40B4-BE49-F238E27FC236}">
                  <a16:creationId xmlns:a16="http://schemas.microsoft.com/office/drawing/2014/main" id="{8D2443F4-CD65-417B-B85F-8D1DFCC365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3696"/>
              <a:ext cx="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0850" name="Group 194">
            <a:extLst>
              <a:ext uri="{FF2B5EF4-FFF2-40B4-BE49-F238E27FC236}">
                <a16:creationId xmlns:a16="http://schemas.microsoft.com/office/drawing/2014/main" id="{C1A6E045-B2D4-4BAC-B955-CB2B68BB22EA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6037263"/>
            <a:ext cx="990600" cy="439737"/>
            <a:chOff x="3168" y="3803"/>
            <a:chExt cx="624" cy="277"/>
          </a:xfrm>
        </p:grpSpPr>
        <p:sp>
          <p:nvSpPr>
            <p:cNvPr id="70846" name="Oval 190">
              <a:extLst>
                <a:ext uri="{FF2B5EF4-FFF2-40B4-BE49-F238E27FC236}">
                  <a16:creationId xmlns:a16="http://schemas.microsoft.com/office/drawing/2014/main" id="{3A6A371F-3775-4285-A7FC-3A7E29FCA6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3803"/>
              <a:ext cx="480" cy="27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33CC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fr-BE" altLang="fr-FR" sz="1200"/>
                <a:t>Prod.fini</a:t>
              </a:r>
              <a:endParaRPr lang="fr-FR" altLang="fr-FR" sz="1200"/>
            </a:p>
          </p:txBody>
        </p:sp>
        <p:sp>
          <p:nvSpPr>
            <p:cNvPr id="70849" name="Line 193">
              <a:extLst>
                <a:ext uri="{FF2B5EF4-FFF2-40B4-BE49-F238E27FC236}">
                  <a16:creationId xmlns:a16="http://schemas.microsoft.com/office/drawing/2014/main" id="{64AEF043-4FE5-4CE3-A90B-5A354E2441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3936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0857" name="Group 201">
            <a:extLst>
              <a:ext uri="{FF2B5EF4-FFF2-40B4-BE49-F238E27FC236}">
                <a16:creationId xmlns:a16="http://schemas.microsoft.com/office/drawing/2014/main" id="{AFE7C145-634B-4EA8-B935-95C734DA55A2}"/>
              </a:ext>
            </a:extLst>
          </p:cNvPr>
          <p:cNvGrpSpPr>
            <a:grpSpLocks/>
          </p:cNvGrpSpPr>
          <p:nvPr/>
        </p:nvGrpSpPr>
        <p:grpSpPr bwMode="auto">
          <a:xfrm>
            <a:off x="6019800" y="5943600"/>
            <a:ext cx="838200" cy="457200"/>
            <a:chOff x="3792" y="3744"/>
            <a:chExt cx="528" cy="288"/>
          </a:xfrm>
        </p:grpSpPr>
        <p:grpSp>
          <p:nvGrpSpPr>
            <p:cNvPr id="70855" name="Group 199">
              <a:extLst>
                <a:ext uri="{FF2B5EF4-FFF2-40B4-BE49-F238E27FC236}">
                  <a16:creationId xmlns:a16="http://schemas.microsoft.com/office/drawing/2014/main" id="{735D8630-5B0A-4738-A620-C7FC40984B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36" y="3744"/>
              <a:ext cx="384" cy="288"/>
              <a:chOff x="3936" y="3792"/>
              <a:chExt cx="384" cy="288"/>
            </a:xfrm>
          </p:grpSpPr>
          <p:grpSp>
            <p:nvGrpSpPr>
              <p:cNvPr id="70851" name="Group 195">
                <a:extLst>
                  <a:ext uri="{FF2B5EF4-FFF2-40B4-BE49-F238E27FC236}">
                    <a16:creationId xmlns:a16="http://schemas.microsoft.com/office/drawing/2014/main" id="{EFC6682B-BEDD-4EC1-AA78-C82EEEDC50A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3792"/>
                <a:ext cx="384" cy="288"/>
                <a:chOff x="2304" y="3359"/>
                <a:chExt cx="577" cy="529"/>
              </a:xfrm>
            </p:grpSpPr>
            <p:sp>
              <p:nvSpPr>
                <p:cNvPr id="70852" name="Rectangle 196">
                  <a:extLst>
                    <a:ext uri="{FF2B5EF4-FFF2-40B4-BE49-F238E27FC236}">
                      <a16:creationId xmlns:a16="http://schemas.microsoft.com/office/drawing/2014/main" id="{F38244F9-FA42-44AB-9C22-F9DA1B7834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04" y="3600"/>
                  <a:ext cx="576" cy="28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70853" name="AutoShape 197">
                  <a:extLst>
                    <a:ext uri="{FF2B5EF4-FFF2-40B4-BE49-F238E27FC236}">
                      <a16:creationId xmlns:a16="http://schemas.microsoft.com/office/drawing/2014/main" id="{8AC932D7-BB4A-4376-9627-8A737483FC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-5433843">
                  <a:off x="2473" y="3191"/>
                  <a:ext cx="240" cy="576"/>
                </a:xfrm>
                <a:prstGeom prst="rtTriangle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</p:grpSp>
          <p:sp>
            <p:nvSpPr>
              <p:cNvPr id="70854" name="Text Box 198">
                <a:extLst>
                  <a:ext uri="{FF2B5EF4-FFF2-40B4-BE49-F238E27FC236}">
                    <a16:creationId xmlns:a16="http://schemas.microsoft.com/office/drawing/2014/main" id="{AB759DE8-C61D-4DA7-8245-41AB24F330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6" y="3907"/>
                <a:ext cx="34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2 à 4°</a:t>
                </a:r>
                <a:endParaRPr lang="fr-FR" altLang="fr-FR" sz="1200"/>
              </a:p>
            </p:txBody>
          </p:sp>
        </p:grpSp>
        <p:sp>
          <p:nvSpPr>
            <p:cNvPr id="70856" name="Line 200">
              <a:extLst>
                <a:ext uri="{FF2B5EF4-FFF2-40B4-BE49-F238E27FC236}">
                  <a16:creationId xmlns:a16="http://schemas.microsoft.com/office/drawing/2014/main" id="{2EE8FC69-9733-415B-9CBE-394CC6E43B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2" y="3936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0864" name="Group 208">
            <a:extLst>
              <a:ext uri="{FF2B5EF4-FFF2-40B4-BE49-F238E27FC236}">
                <a16:creationId xmlns:a16="http://schemas.microsoft.com/office/drawing/2014/main" id="{C5C6483A-45DE-43FA-BECA-E77204ABE15D}"/>
              </a:ext>
            </a:extLst>
          </p:cNvPr>
          <p:cNvGrpSpPr>
            <a:grpSpLocks/>
          </p:cNvGrpSpPr>
          <p:nvPr/>
        </p:nvGrpSpPr>
        <p:grpSpPr bwMode="auto">
          <a:xfrm>
            <a:off x="6858000" y="5973763"/>
            <a:ext cx="1371600" cy="427037"/>
            <a:chOff x="4320" y="3763"/>
            <a:chExt cx="864" cy="269"/>
          </a:xfrm>
        </p:grpSpPr>
        <p:grpSp>
          <p:nvGrpSpPr>
            <p:cNvPr id="70862" name="Group 206">
              <a:extLst>
                <a:ext uri="{FF2B5EF4-FFF2-40B4-BE49-F238E27FC236}">
                  <a16:creationId xmlns:a16="http://schemas.microsoft.com/office/drawing/2014/main" id="{062CD82A-631A-49AB-BC4F-DE9F2DF885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64" y="3763"/>
              <a:ext cx="720" cy="269"/>
              <a:chOff x="4464" y="3763"/>
              <a:chExt cx="720" cy="269"/>
            </a:xfrm>
          </p:grpSpPr>
          <p:grpSp>
            <p:nvGrpSpPr>
              <p:cNvPr id="70858" name="Group 202">
                <a:extLst>
                  <a:ext uri="{FF2B5EF4-FFF2-40B4-BE49-F238E27FC236}">
                    <a16:creationId xmlns:a16="http://schemas.microsoft.com/office/drawing/2014/main" id="{3A288FBC-064B-4952-94B1-2C8B9B4C329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3763"/>
                <a:ext cx="672" cy="269"/>
                <a:chOff x="2448" y="1632"/>
                <a:chExt cx="912" cy="432"/>
              </a:xfrm>
            </p:grpSpPr>
            <p:sp>
              <p:nvSpPr>
                <p:cNvPr id="70859" name="Oval 203">
                  <a:extLst>
                    <a:ext uri="{FF2B5EF4-FFF2-40B4-BE49-F238E27FC236}">
                      <a16:creationId xmlns:a16="http://schemas.microsoft.com/office/drawing/2014/main" id="{3D55D87F-499F-4514-8A52-E3736E4F6B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8" y="1632"/>
                  <a:ext cx="672" cy="43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rgbClr val="33CC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70860" name="Line 204">
                  <a:extLst>
                    <a:ext uri="{FF2B5EF4-FFF2-40B4-BE49-F238E27FC236}">
                      <a16:creationId xmlns:a16="http://schemas.microsoft.com/office/drawing/2014/main" id="{03AFAE22-9F07-49C0-96FB-DBCF47B39C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784" y="2064"/>
                  <a:ext cx="576" cy="0"/>
                </a:xfrm>
                <a:prstGeom prst="line">
                  <a:avLst/>
                </a:prstGeom>
                <a:noFill/>
                <a:ln w="38100">
                  <a:solidFill>
                    <a:srgbClr val="33CC33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sp>
            <p:nvSpPr>
              <p:cNvPr id="70861" name="Text Box 205">
                <a:extLst>
                  <a:ext uri="{FF2B5EF4-FFF2-40B4-BE49-F238E27FC236}">
                    <a16:creationId xmlns:a16="http://schemas.microsoft.com/office/drawing/2014/main" id="{FA893466-1BB7-4332-83A7-FCA055A25E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64" y="3815"/>
                <a:ext cx="617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fr-BE" altLang="fr-FR" sz="1200"/>
                  <a:t>Distribution</a:t>
                </a:r>
                <a:endParaRPr lang="fr-FR" altLang="fr-FR" sz="1200"/>
              </a:p>
            </p:txBody>
          </p:sp>
        </p:grpSp>
        <p:sp>
          <p:nvSpPr>
            <p:cNvPr id="70863" name="Line 207">
              <a:extLst>
                <a:ext uri="{FF2B5EF4-FFF2-40B4-BE49-F238E27FC236}">
                  <a16:creationId xmlns:a16="http://schemas.microsoft.com/office/drawing/2014/main" id="{DDA0BF31-7804-411F-B00B-7E04C3D020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0" y="3888"/>
              <a:ext cx="1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0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0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0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0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0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0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0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0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70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7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70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0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70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A1F264C8-335C-4DD6-9DB5-405C2D792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CCCC00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71683" name="Group 3">
            <a:extLst>
              <a:ext uri="{FF2B5EF4-FFF2-40B4-BE49-F238E27FC236}">
                <a16:creationId xmlns:a16="http://schemas.microsoft.com/office/drawing/2014/main" id="{AD7C3A96-D51E-46F4-A8B3-AF791C005C0D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71684" name="Picture 4">
              <a:extLst>
                <a:ext uri="{FF2B5EF4-FFF2-40B4-BE49-F238E27FC236}">
                  <a16:creationId xmlns:a16="http://schemas.microsoft.com/office/drawing/2014/main" id="{EB4DCD94-C36E-4B0B-B786-BC47B3ED1A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685" name="Text Box 5">
              <a:extLst>
                <a:ext uri="{FF2B5EF4-FFF2-40B4-BE49-F238E27FC236}">
                  <a16:creationId xmlns:a16="http://schemas.microsoft.com/office/drawing/2014/main" id="{A0717A9E-7B51-445A-BF56-15DB679283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71686" name="Picture 6">
            <a:extLst>
              <a:ext uri="{FF2B5EF4-FFF2-40B4-BE49-F238E27FC236}">
                <a16:creationId xmlns:a16="http://schemas.microsoft.com/office/drawing/2014/main" id="{904333F4-20A0-42E3-8204-119584D6B0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7" name="Text Box 7">
            <a:extLst>
              <a:ext uri="{FF2B5EF4-FFF2-40B4-BE49-F238E27FC236}">
                <a16:creationId xmlns:a16="http://schemas.microsoft.com/office/drawing/2014/main" id="{ACD4FDA4-CC46-48D8-B8A7-DC1FD2E5F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4 / 4</a:t>
            </a:r>
            <a:endParaRPr lang="fr-FR" altLang="fr-FR"/>
          </a:p>
        </p:txBody>
      </p:sp>
      <p:sp>
        <p:nvSpPr>
          <p:cNvPr id="71831" name="Text Box 151">
            <a:extLst>
              <a:ext uri="{FF2B5EF4-FFF2-40B4-BE49-F238E27FC236}">
                <a16:creationId xmlns:a16="http://schemas.microsoft.com/office/drawing/2014/main" id="{2E06CE40-8D63-43F5-90BC-E876D94BC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1565275"/>
            <a:ext cx="6353175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A la vue d’un tel diagramme, on comprend</a:t>
            </a:r>
          </a:p>
          <a:p>
            <a:r>
              <a:rPr lang="fr-BE" altLang="fr-FR"/>
              <a:t>mieux l’importance qu’il y a à pouvoir disposer</a:t>
            </a:r>
          </a:p>
          <a:p>
            <a:r>
              <a:rPr lang="fr-BE" altLang="fr-FR"/>
              <a:t>du support de :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Responsable production</a:t>
            </a:r>
          </a:p>
          <a:p>
            <a:pPr>
              <a:buFontTx/>
              <a:buChar char="•"/>
            </a:pPr>
            <a:r>
              <a:rPr lang="fr-BE" altLang="fr-FR"/>
              <a:t> Responsable technique</a:t>
            </a:r>
          </a:p>
          <a:p>
            <a:pPr>
              <a:buFontTx/>
              <a:buChar char="•"/>
            </a:pPr>
            <a:r>
              <a:rPr lang="fr-BE" altLang="fr-FR"/>
              <a:t> Service entretien</a:t>
            </a:r>
          </a:p>
          <a:p>
            <a:pPr>
              <a:buFontTx/>
              <a:buChar char="•"/>
            </a:pPr>
            <a:r>
              <a:rPr lang="fr-BE" altLang="fr-FR"/>
              <a:t> Marketing</a:t>
            </a:r>
          </a:p>
          <a:p>
            <a:pPr>
              <a:buFontTx/>
              <a:buChar char="•"/>
            </a:pPr>
            <a:r>
              <a:rPr lang="fr-BE" altLang="fr-FR"/>
              <a:t> Etc ..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E007574E-9297-44D7-817A-72C90A090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72707" name="Group 3">
            <a:extLst>
              <a:ext uri="{FF2B5EF4-FFF2-40B4-BE49-F238E27FC236}">
                <a16:creationId xmlns:a16="http://schemas.microsoft.com/office/drawing/2014/main" id="{3C8A0E6D-B48C-44B2-8C2A-29E542F34EF9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72708" name="Picture 4">
              <a:extLst>
                <a:ext uri="{FF2B5EF4-FFF2-40B4-BE49-F238E27FC236}">
                  <a16:creationId xmlns:a16="http://schemas.microsoft.com/office/drawing/2014/main" id="{621C681B-DA81-41AA-8CCF-6ABBF7E15B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709" name="Text Box 5">
              <a:extLst>
                <a:ext uri="{FF2B5EF4-FFF2-40B4-BE49-F238E27FC236}">
                  <a16:creationId xmlns:a16="http://schemas.microsoft.com/office/drawing/2014/main" id="{E0227E80-A541-4E92-AF41-8AD6C03217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72710" name="Text Box 6">
            <a:extLst>
              <a:ext uri="{FF2B5EF4-FFF2-40B4-BE49-F238E27FC236}">
                <a16:creationId xmlns:a16="http://schemas.microsoft.com/office/drawing/2014/main" id="{71F97693-067C-4640-AF8F-6AA5D5758D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188" y="1905000"/>
            <a:ext cx="7262812" cy="375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        </a:t>
            </a:r>
            <a:r>
              <a:rPr lang="fr-BE" altLang="fr-FR" sz="4800" u="sng">
                <a:solidFill>
                  <a:schemeClr val="bg1"/>
                </a:solidFill>
              </a:rPr>
              <a:t>Etape 6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           Vérifier le</a:t>
            </a:r>
          </a:p>
          <a:p>
            <a:r>
              <a:rPr lang="fr-BE" altLang="fr-FR" sz="4800">
                <a:solidFill>
                  <a:schemeClr val="bg1"/>
                </a:solidFill>
              </a:rPr>
              <a:t> diagramme de fabrication </a:t>
            </a:r>
          </a:p>
          <a:p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72711" name="Text Box 7">
            <a:extLst>
              <a:ext uri="{FF2B5EF4-FFF2-40B4-BE49-F238E27FC236}">
                <a16:creationId xmlns:a16="http://schemas.microsoft.com/office/drawing/2014/main" id="{75C37219-7E68-47FB-8DF1-65FAB691A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2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72712" name="Picture 8">
            <a:extLst>
              <a:ext uri="{FF2B5EF4-FFF2-40B4-BE49-F238E27FC236}">
                <a16:creationId xmlns:a16="http://schemas.microsoft.com/office/drawing/2014/main" id="{1D255A95-2B70-407C-9180-BE3D203155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41" name="Rectangle 13">
            <a:extLst>
              <a:ext uri="{FF2B5EF4-FFF2-40B4-BE49-F238E27FC236}">
                <a16:creationId xmlns:a16="http://schemas.microsoft.com/office/drawing/2014/main" id="{13F2030D-3B73-437B-8F22-33C27B2D6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0000"/>
              </a:gs>
            </a:gsLst>
            <a:lin ang="27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73742" name="Group 14">
            <a:extLst>
              <a:ext uri="{FF2B5EF4-FFF2-40B4-BE49-F238E27FC236}">
                <a16:creationId xmlns:a16="http://schemas.microsoft.com/office/drawing/2014/main" id="{33FDEB6F-05CA-49B0-9154-41341E4DFD09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73743" name="Picture 15">
              <a:extLst>
                <a:ext uri="{FF2B5EF4-FFF2-40B4-BE49-F238E27FC236}">
                  <a16:creationId xmlns:a16="http://schemas.microsoft.com/office/drawing/2014/main" id="{0B69670A-2259-426F-9DC9-A54D7E95DA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3744" name="Text Box 16">
              <a:extLst>
                <a:ext uri="{FF2B5EF4-FFF2-40B4-BE49-F238E27FC236}">
                  <a16:creationId xmlns:a16="http://schemas.microsoft.com/office/drawing/2014/main" id="{B7F99BE8-E0B1-4428-95A9-7E03DAF79F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73745" name="Picture 17">
            <a:extLst>
              <a:ext uri="{FF2B5EF4-FFF2-40B4-BE49-F238E27FC236}">
                <a16:creationId xmlns:a16="http://schemas.microsoft.com/office/drawing/2014/main" id="{42D45314-1DCE-4C41-B7C2-7911BD53E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47" name="Text Box 19">
            <a:extLst>
              <a:ext uri="{FF2B5EF4-FFF2-40B4-BE49-F238E27FC236}">
                <a16:creationId xmlns:a16="http://schemas.microsoft.com/office/drawing/2014/main" id="{DE3746E3-2F0D-4BB4-8905-B992DEC1C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8606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2</a:t>
            </a:r>
            <a:endParaRPr lang="fr-FR" altLang="fr-FR"/>
          </a:p>
        </p:txBody>
      </p:sp>
      <p:sp>
        <p:nvSpPr>
          <p:cNvPr id="73748" name="Text Box 20">
            <a:extLst>
              <a:ext uri="{FF2B5EF4-FFF2-40B4-BE49-F238E27FC236}">
                <a16:creationId xmlns:a16="http://schemas.microsoft.com/office/drawing/2014/main" id="{BA33B7B1-629A-4E68-ABAA-209662762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9313" y="1009650"/>
            <a:ext cx="5940425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La confirmation du diagramme se fait :</a:t>
            </a:r>
          </a:p>
          <a:p>
            <a:endParaRPr lang="fr-BE" altLang="fr-FR"/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Sur la ligne de fabrication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En le confrontant à la réalité du terrain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Aux heures de fonctionnement de l’atelier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Sur la totalité des étapes de fabrication</a:t>
            </a:r>
          </a:p>
          <a:p>
            <a:pPr>
              <a:buFont typeface="Wingdings" panose="05000000000000000000" pitchFamily="2" charset="2"/>
              <a:buNone/>
            </a:pPr>
            <a:endParaRPr lang="fr-FR" altLang="fr-FR"/>
          </a:p>
        </p:txBody>
      </p:sp>
      <p:sp>
        <p:nvSpPr>
          <p:cNvPr id="73749" name="Text Box 21">
            <a:extLst>
              <a:ext uri="{FF2B5EF4-FFF2-40B4-BE49-F238E27FC236}">
                <a16:creationId xmlns:a16="http://schemas.microsoft.com/office/drawing/2014/main" id="{326D2C9C-1FB2-4E5C-8C8B-9A98D7C03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6913" y="4298950"/>
            <a:ext cx="588168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Tous les oublis ou erreurs seront notés pour</a:t>
            </a:r>
          </a:p>
          <a:p>
            <a:r>
              <a:rPr lang="fr-BE" altLang="fr-FR"/>
              <a:t>corriger le diagramme.</a:t>
            </a:r>
          </a:p>
          <a:p>
            <a:endParaRPr lang="fr-FR" altLang="fr-FR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id="{7E20B29A-566B-4B6B-BE08-907F6B666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0000"/>
              </a:gs>
            </a:gsLst>
            <a:lin ang="27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74755" name="Group 3">
            <a:extLst>
              <a:ext uri="{FF2B5EF4-FFF2-40B4-BE49-F238E27FC236}">
                <a16:creationId xmlns:a16="http://schemas.microsoft.com/office/drawing/2014/main" id="{DE9B00E0-E5C3-4911-A806-C3EA2EC60B81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74756" name="Picture 4">
              <a:extLst>
                <a:ext uri="{FF2B5EF4-FFF2-40B4-BE49-F238E27FC236}">
                  <a16:creationId xmlns:a16="http://schemas.microsoft.com/office/drawing/2014/main" id="{49DDC183-949D-4580-9EE4-77DB94B03B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757" name="Text Box 5">
              <a:extLst>
                <a:ext uri="{FF2B5EF4-FFF2-40B4-BE49-F238E27FC236}">
                  <a16:creationId xmlns:a16="http://schemas.microsoft.com/office/drawing/2014/main" id="{7C3A91EC-2BCC-4C4F-9581-026BBB944F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74758" name="Picture 6">
            <a:extLst>
              <a:ext uri="{FF2B5EF4-FFF2-40B4-BE49-F238E27FC236}">
                <a16:creationId xmlns:a16="http://schemas.microsoft.com/office/drawing/2014/main" id="{974F8777-3275-4CF5-A2B3-801CA59D7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59" name="Text Box 7">
            <a:extLst>
              <a:ext uri="{FF2B5EF4-FFF2-40B4-BE49-F238E27FC236}">
                <a16:creationId xmlns:a16="http://schemas.microsoft.com/office/drawing/2014/main" id="{9C7524A3-8E80-4AF5-80D0-4D9F18D02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8606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2</a:t>
            </a:r>
            <a:endParaRPr lang="fr-FR" altLang="fr-FR"/>
          </a:p>
        </p:txBody>
      </p:sp>
      <p:sp>
        <p:nvSpPr>
          <p:cNvPr id="74762" name="Text Box 10">
            <a:extLst>
              <a:ext uri="{FF2B5EF4-FFF2-40B4-BE49-F238E27FC236}">
                <a16:creationId xmlns:a16="http://schemas.microsoft.com/office/drawing/2014/main" id="{D6CB9ADB-F0AC-440D-A7C2-FBC7DFFAE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1713" y="879475"/>
            <a:ext cx="584835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Cette étape conditionne la bonne fin de</a:t>
            </a:r>
          </a:p>
          <a:p>
            <a:r>
              <a:rPr lang="fr-BE" altLang="fr-FR"/>
              <a:t>la première partie du travail.</a:t>
            </a:r>
          </a:p>
          <a:p>
            <a:endParaRPr lang="fr-BE" altLang="fr-FR"/>
          </a:p>
          <a:p>
            <a:r>
              <a:rPr lang="fr-BE" altLang="fr-FR"/>
              <a:t>Seule une connaissance parfaite des process</a:t>
            </a:r>
          </a:p>
          <a:p>
            <a:r>
              <a:rPr lang="fr-BE" altLang="fr-FR"/>
              <a:t>de fabrication permettra un travail sérieux</a:t>
            </a:r>
          </a:p>
          <a:p>
            <a:r>
              <a:rPr lang="fr-BE" altLang="fr-FR"/>
              <a:t>sur les dangers associés à ces process.</a:t>
            </a:r>
          </a:p>
          <a:p>
            <a:endParaRPr lang="fr-FR" altLang="fr-FR"/>
          </a:p>
        </p:txBody>
      </p:sp>
      <p:sp>
        <p:nvSpPr>
          <p:cNvPr id="74763" name="Text Box 11">
            <a:extLst>
              <a:ext uri="{FF2B5EF4-FFF2-40B4-BE49-F238E27FC236}">
                <a16:creationId xmlns:a16="http://schemas.microsoft.com/office/drawing/2014/main" id="{27A7E358-4A54-4EA7-A67D-A853F156A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4479925"/>
            <a:ext cx="57594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000" i="1">
                <a:solidFill>
                  <a:srgbClr val="FF0000"/>
                </a:solidFill>
              </a:rPr>
              <a:t>Cette étape est primordiale</a:t>
            </a:r>
            <a:endParaRPr lang="fr-FR" altLang="fr-FR" sz="4000" i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7F3B7CA2-A375-47D0-A3A7-568E4F89D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7411" name="Group 3">
            <a:extLst>
              <a:ext uri="{FF2B5EF4-FFF2-40B4-BE49-F238E27FC236}">
                <a16:creationId xmlns:a16="http://schemas.microsoft.com/office/drawing/2014/main" id="{E55DAE67-C908-4C4C-A5B5-B6934BA4D548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7412" name="Picture 4">
              <a:extLst>
                <a:ext uri="{FF2B5EF4-FFF2-40B4-BE49-F238E27FC236}">
                  <a16:creationId xmlns:a16="http://schemas.microsoft.com/office/drawing/2014/main" id="{F0AA71C4-8A78-4938-8AF5-727D3E0227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413" name="Text Box 5">
              <a:extLst>
                <a:ext uri="{FF2B5EF4-FFF2-40B4-BE49-F238E27FC236}">
                  <a16:creationId xmlns:a16="http://schemas.microsoft.com/office/drawing/2014/main" id="{9928389F-3BEF-435B-A7C0-27DDF1F0A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pic>
        <p:nvPicPr>
          <p:cNvPr id="17414" name="Picture 6">
            <a:extLst>
              <a:ext uri="{FF2B5EF4-FFF2-40B4-BE49-F238E27FC236}">
                <a16:creationId xmlns:a16="http://schemas.microsoft.com/office/drawing/2014/main" id="{090C8F24-7D5C-4A88-B678-92912B17B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  <p:sp>
        <p:nvSpPr>
          <p:cNvPr id="17415" name="Text Box 7">
            <a:extLst>
              <a:ext uri="{FF2B5EF4-FFF2-40B4-BE49-F238E27FC236}">
                <a16:creationId xmlns:a16="http://schemas.microsoft.com/office/drawing/2014/main" id="{833A76D9-5FB6-476C-8AD4-850B5C7F1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050" y="838200"/>
            <a:ext cx="3994150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3600" u="sng">
                <a:solidFill>
                  <a:schemeClr val="bg1"/>
                </a:solidFill>
              </a:rPr>
              <a:t>Rappel des dangers</a:t>
            </a:r>
          </a:p>
          <a:p>
            <a:endParaRPr lang="fr-BE" altLang="fr-FR" sz="3600" u="sng">
              <a:solidFill>
                <a:schemeClr val="bg1"/>
              </a:solidFill>
            </a:endParaRPr>
          </a:p>
          <a:p>
            <a:endParaRPr lang="fr-BE" altLang="fr-FR" sz="360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fr-BE" altLang="fr-FR" sz="3600">
                <a:solidFill>
                  <a:schemeClr val="bg1"/>
                </a:solidFill>
              </a:rPr>
              <a:t>  Biologiques</a:t>
            </a:r>
          </a:p>
          <a:p>
            <a:pPr>
              <a:buFont typeface="Wingdings" panose="05000000000000000000" pitchFamily="2" charset="2"/>
              <a:buNone/>
            </a:pPr>
            <a:endParaRPr lang="fr-BE" altLang="fr-FR" sz="360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fr-BE" altLang="fr-FR" sz="3600">
                <a:solidFill>
                  <a:schemeClr val="bg1"/>
                </a:solidFill>
              </a:rPr>
              <a:t>  Chimique</a:t>
            </a:r>
          </a:p>
          <a:p>
            <a:pPr>
              <a:buFont typeface="Wingdings" panose="05000000000000000000" pitchFamily="2" charset="2"/>
              <a:buChar char="v"/>
            </a:pPr>
            <a:endParaRPr lang="fr-BE" altLang="fr-FR" sz="360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fr-BE" altLang="fr-FR" sz="3600">
                <a:solidFill>
                  <a:schemeClr val="bg1"/>
                </a:solidFill>
              </a:rPr>
              <a:t>  Physique</a:t>
            </a:r>
          </a:p>
          <a:p>
            <a:pPr>
              <a:buFont typeface="Wingdings" panose="05000000000000000000" pitchFamily="2" charset="2"/>
              <a:buNone/>
            </a:pPr>
            <a:endParaRPr lang="fr-FR" altLang="fr-FR" sz="3600"/>
          </a:p>
        </p:txBody>
      </p:sp>
      <p:pic>
        <p:nvPicPr>
          <p:cNvPr id="17416" name="Picture 8">
            <a:extLst>
              <a:ext uri="{FF2B5EF4-FFF2-40B4-BE49-F238E27FC236}">
                <a16:creationId xmlns:a16="http://schemas.microsoft.com/office/drawing/2014/main" id="{66BA5523-0860-4023-8322-D5A6EF53DD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900" y="2514600"/>
            <a:ext cx="7493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>
            <a:extLst>
              <a:ext uri="{FF2B5EF4-FFF2-40B4-BE49-F238E27FC236}">
                <a16:creationId xmlns:a16="http://schemas.microsoft.com/office/drawing/2014/main" id="{B3718170-8FDE-4B8E-BC29-D0DBBD6B1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657600"/>
            <a:ext cx="792163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8" name="Picture 10">
            <a:extLst>
              <a:ext uri="{FF2B5EF4-FFF2-40B4-BE49-F238E27FC236}">
                <a16:creationId xmlns:a16="http://schemas.microsoft.com/office/drawing/2014/main" id="{6C98A0A4-A871-472A-8209-AA020CAAF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213" y="4724400"/>
            <a:ext cx="865187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9" name="Text Box 11">
            <a:extLst>
              <a:ext uri="{FF2B5EF4-FFF2-40B4-BE49-F238E27FC236}">
                <a16:creationId xmlns:a16="http://schemas.microsoft.com/office/drawing/2014/main" id="{450D7B52-75FF-4B9D-ADF3-54828E09E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13" y="1717675"/>
            <a:ext cx="488950" cy="356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16</a:t>
            </a:r>
          </a:p>
          <a:p>
            <a:r>
              <a:rPr lang="fr-BE" altLang="fr-FR" sz="1200">
                <a:solidFill>
                  <a:schemeClr val="bg1"/>
                </a:solidFill>
              </a:rPr>
              <a:t>dont</a:t>
            </a:r>
          </a:p>
          <a:p>
            <a:endParaRPr lang="fr-BE" altLang="fr-FR" sz="1200">
              <a:solidFill>
                <a:schemeClr val="bg1"/>
              </a:solidFill>
            </a:endParaRPr>
          </a:p>
          <a:p>
            <a:endParaRPr lang="fr-BE" altLang="fr-FR" sz="1200">
              <a:solidFill>
                <a:schemeClr val="bg1"/>
              </a:solidFill>
            </a:endParaRPr>
          </a:p>
          <a:p>
            <a:r>
              <a:rPr lang="fr-BE" altLang="fr-FR">
                <a:solidFill>
                  <a:schemeClr val="bg1"/>
                </a:solidFill>
              </a:rPr>
              <a:t>12</a:t>
            </a:r>
          </a:p>
          <a:p>
            <a:endParaRPr lang="fr-BE" altLang="fr-FR">
              <a:solidFill>
                <a:schemeClr val="bg1"/>
              </a:solidFill>
            </a:endParaRPr>
          </a:p>
          <a:p>
            <a:endParaRPr lang="fr-BE" altLang="fr-FR">
              <a:solidFill>
                <a:schemeClr val="bg1"/>
              </a:solidFill>
            </a:endParaRPr>
          </a:p>
          <a:p>
            <a:r>
              <a:rPr lang="fr-BE" altLang="fr-FR">
                <a:solidFill>
                  <a:schemeClr val="bg1"/>
                </a:solidFill>
              </a:rPr>
              <a:t> 2</a:t>
            </a:r>
          </a:p>
          <a:p>
            <a:endParaRPr lang="fr-BE" altLang="fr-FR">
              <a:solidFill>
                <a:schemeClr val="bg1"/>
              </a:solidFill>
            </a:endParaRPr>
          </a:p>
          <a:p>
            <a:endParaRPr lang="fr-BE" altLang="fr-FR">
              <a:solidFill>
                <a:schemeClr val="bg1"/>
              </a:solidFill>
            </a:endParaRPr>
          </a:p>
          <a:p>
            <a:r>
              <a:rPr lang="fr-BE" altLang="fr-FR">
                <a:solidFill>
                  <a:schemeClr val="bg1"/>
                </a:solidFill>
              </a:rPr>
              <a:t> 2</a:t>
            </a:r>
            <a:endParaRPr lang="fr-FR" altLang="fr-FR">
              <a:solidFill>
                <a:schemeClr val="bg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>
            <a:extLst>
              <a:ext uri="{FF2B5EF4-FFF2-40B4-BE49-F238E27FC236}">
                <a16:creationId xmlns:a16="http://schemas.microsoft.com/office/drawing/2014/main" id="{AAC007AD-A3BF-4359-A1C3-A123EB9DD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75779" name="Group 3">
            <a:extLst>
              <a:ext uri="{FF2B5EF4-FFF2-40B4-BE49-F238E27FC236}">
                <a16:creationId xmlns:a16="http://schemas.microsoft.com/office/drawing/2014/main" id="{9FEB1B9F-C673-4498-BDED-79EAF44FB4F5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75780" name="Picture 4">
              <a:extLst>
                <a:ext uri="{FF2B5EF4-FFF2-40B4-BE49-F238E27FC236}">
                  <a16:creationId xmlns:a16="http://schemas.microsoft.com/office/drawing/2014/main" id="{C9455C74-82B9-40FB-AA7F-2588502F1C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5781" name="Text Box 5">
              <a:extLst>
                <a:ext uri="{FF2B5EF4-FFF2-40B4-BE49-F238E27FC236}">
                  <a16:creationId xmlns:a16="http://schemas.microsoft.com/office/drawing/2014/main" id="{F68A3777-EFEF-4147-9381-E3A93B1959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75782" name="Text Box 6">
            <a:extLst>
              <a:ext uri="{FF2B5EF4-FFF2-40B4-BE49-F238E27FC236}">
                <a16:creationId xmlns:a16="http://schemas.microsoft.com/office/drawing/2014/main" id="{3DB17050-FE3C-422D-858B-C54512C86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188" y="685800"/>
            <a:ext cx="6816725" cy="521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        </a:t>
            </a:r>
            <a:r>
              <a:rPr lang="fr-BE" altLang="fr-FR" sz="4800" u="sng">
                <a:solidFill>
                  <a:schemeClr val="bg1"/>
                </a:solidFill>
              </a:rPr>
              <a:t>Etape 7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		</a:t>
            </a:r>
            <a:r>
              <a:rPr lang="fr-BE" altLang="fr-FR" sz="4800" u="sng">
                <a:solidFill>
                  <a:schemeClr val="bg1"/>
                </a:solidFill>
              </a:rPr>
              <a:t>Principe 1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   Lister les dangers et les</a:t>
            </a:r>
          </a:p>
          <a:p>
            <a:r>
              <a:rPr lang="fr-BE" altLang="fr-FR" sz="4800">
                <a:solidFill>
                  <a:schemeClr val="bg1"/>
                </a:solidFill>
              </a:rPr>
              <a:t>      mesures préventives   </a:t>
            </a:r>
          </a:p>
          <a:p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75783" name="Text Box 7">
            <a:extLst>
              <a:ext uri="{FF2B5EF4-FFF2-40B4-BE49-F238E27FC236}">
                <a16:creationId xmlns:a16="http://schemas.microsoft.com/office/drawing/2014/main" id="{AB2EEB1F-8CAA-4FA7-A165-0D169F2A7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10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75784" name="Picture 8">
            <a:extLst>
              <a:ext uri="{FF2B5EF4-FFF2-40B4-BE49-F238E27FC236}">
                <a16:creationId xmlns:a16="http://schemas.microsoft.com/office/drawing/2014/main" id="{E45DB008-0ED5-4652-AC5A-5648677EE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0337BCAD-E980-44F0-91E6-F7E7FE293F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00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76803" name="Group 3">
            <a:extLst>
              <a:ext uri="{FF2B5EF4-FFF2-40B4-BE49-F238E27FC236}">
                <a16:creationId xmlns:a16="http://schemas.microsoft.com/office/drawing/2014/main" id="{C3982191-F6C8-4904-B0E3-89A9C4961453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76804" name="Picture 4">
              <a:extLst>
                <a:ext uri="{FF2B5EF4-FFF2-40B4-BE49-F238E27FC236}">
                  <a16:creationId xmlns:a16="http://schemas.microsoft.com/office/drawing/2014/main" id="{2E1EFD7A-D66B-451A-B1FA-6A5ABA4BE5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805" name="Text Box 5">
              <a:extLst>
                <a:ext uri="{FF2B5EF4-FFF2-40B4-BE49-F238E27FC236}">
                  <a16:creationId xmlns:a16="http://schemas.microsoft.com/office/drawing/2014/main" id="{C4DC6143-C209-4B53-945E-20369CDB55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76806" name="Picture 6">
            <a:extLst>
              <a:ext uri="{FF2B5EF4-FFF2-40B4-BE49-F238E27FC236}">
                <a16:creationId xmlns:a16="http://schemas.microsoft.com/office/drawing/2014/main" id="{89D13DB3-DEA7-4699-AAA1-2CEDFA485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76807" name="Text Box 7">
            <a:extLst>
              <a:ext uri="{FF2B5EF4-FFF2-40B4-BE49-F238E27FC236}">
                <a16:creationId xmlns:a16="http://schemas.microsoft.com/office/drawing/2014/main" id="{9F6F46B0-FD68-41E0-986E-6ACA4B4084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438400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4</a:t>
            </a:r>
            <a:endParaRPr lang="fr-FR" altLang="fr-FR"/>
          </a:p>
        </p:txBody>
      </p:sp>
      <p:sp>
        <p:nvSpPr>
          <p:cNvPr id="76809" name="Oval 9">
            <a:extLst>
              <a:ext uri="{FF2B5EF4-FFF2-40B4-BE49-F238E27FC236}">
                <a16:creationId xmlns:a16="http://schemas.microsoft.com/office/drawing/2014/main" id="{B371DD48-8FDF-4DA0-818B-C89603DC6F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1219200"/>
            <a:ext cx="762000" cy="762000"/>
          </a:xfrm>
          <a:prstGeom prst="ellipse">
            <a:avLst/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 sz="3600">
                <a:solidFill>
                  <a:schemeClr val="accent2"/>
                </a:solidFill>
              </a:rPr>
              <a:t>1</a:t>
            </a:r>
            <a:endParaRPr lang="fr-FR" altLang="fr-FR" sz="3600">
              <a:solidFill>
                <a:schemeClr val="accent2"/>
              </a:solidFill>
            </a:endParaRPr>
          </a:p>
        </p:txBody>
      </p:sp>
      <p:sp>
        <p:nvSpPr>
          <p:cNvPr id="76810" name="Text Box 10">
            <a:extLst>
              <a:ext uri="{FF2B5EF4-FFF2-40B4-BE49-F238E27FC236}">
                <a16:creationId xmlns:a16="http://schemas.microsoft.com/office/drawing/2014/main" id="{9ADEB925-8CF8-47A5-A3F2-DB9E2EC59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813" y="269875"/>
            <a:ext cx="5919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Lister les dangers et les mesures préventives</a:t>
            </a:r>
            <a:endParaRPr lang="fr-FR" altLang="fr-FR" u="sng"/>
          </a:p>
        </p:txBody>
      </p:sp>
      <p:sp>
        <p:nvSpPr>
          <p:cNvPr id="76811" name="Text Box 11">
            <a:extLst>
              <a:ext uri="{FF2B5EF4-FFF2-40B4-BE49-F238E27FC236}">
                <a16:creationId xmlns:a16="http://schemas.microsoft.com/office/drawing/2014/main" id="{3F35B6F0-A0E5-4033-B710-F77FD08CD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2713" y="1336675"/>
            <a:ext cx="2419350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Nature du danger</a:t>
            </a:r>
          </a:p>
          <a:p>
            <a:endParaRPr lang="fr-BE" altLang="fr-FR" i="1"/>
          </a:p>
          <a:p>
            <a:endParaRPr lang="fr-BE" altLang="fr-FR" i="1"/>
          </a:p>
          <a:p>
            <a:pPr>
              <a:buFont typeface="Wingdings" panose="05000000000000000000" pitchFamily="2" charset="2"/>
              <a:buChar char="Ø"/>
            </a:pPr>
            <a:r>
              <a:rPr lang="fr-BE" altLang="fr-FR"/>
              <a:t> Physique</a:t>
            </a:r>
          </a:p>
          <a:p>
            <a:pPr>
              <a:buFont typeface="Wingdings" panose="05000000000000000000" pitchFamily="2" charset="2"/>
              <a:buChar char="Ø"/>
            </a:pPr>
            <a:endParaRPr lang="fr-BE" altLang="fr-FR"/>
          </a:p>
          <a:p>
            <a:pPr>
              <a:buFont typeface="Wingdings" panose="05000000000000000000" pitchFamily="2" charset="2"/>
              <a:buChar char="Ø"/>
            </a:pPr>
            <a:endParaRPr lang="fr-BE" altLang="fr-FR"/>
          </a:p>
          <a:p>
            <a:pPr>
              <a:buFont typeface="Wingdings" panose="05000000000000000000" pitchFamily="2" charset="2"/>
              <a:buChar char="Ø"/>
            </a:pPr>
            <a:endParaRPr lang="fr-BE" altLang="fr-FR"/>
          </a:p>
          <a:p>
            <a:pPr>
              <a:buFont typeface="Wingdings" panose="05000000000000000000" pitchFamily="2" charset="2"/>
              <a:buChar char="Ø"/>
            </a:pPr>
            <a:r>
              <a:rPr lang="fr-BE" altLang="fr-FR"/>
              <a:t> Chimique</a:t>
            </a:r>
          </a:p>
          <a:p>
            <a:pPr>
              <a:buFont typeface="Wingdings" panose="05000000000000000000" pitchFamily="2" charset="2"/>
              <a:buNone/>
            </a:pPr>
            <a:endParaRPr lang="fr-BE" altLang="fr-FR"/>
          </a:p>
          <a:p>
            <a:pPr>
              <a:buFont typeface="Wingdings" panose="05000000000000000000" pitchFamily="2" charset="2"/>
              <a:buChar char="Ø"/>
            </a:pPr>
            <a:endParaRPr lang="fr-BE" altLang="fr-FR"/>
          </a:p>
          <a:p>
            <a:pPr>
              <a:buFont typeface="Wingdings" panose="05000000000000000000" pitchFamily="2" charset="2"/>
              <a:buChar char="Ø"/>
            </a:pPr>
            <a:endParaRPr lang="fr-BE" altLang="fr-FR"/>
          </a:p>
          <a:p>
            <a:pPr>
              <a:buFont typeface="Wingdings" panose="05000000000000000000" pitchFamily="2" charset="2"/>
              <a:buChar char="Ø"/>
            </a:pPr>
            <a:r>
              <a:rPr lang="fr-BE" altLang="fr-FR"/>
              <a:t> Biologique</a:t>
            </a:r>
            <a:endParaRPr lang="fr-FR" altLang="fr-FR"/>
          </a:p>
        </p:txBody>
      </p:sp>
      <p:sp>
        <p:nvSpPr>
          <p:cNvPr id="76812" name="Text Box 12">
            <a:extLst>
              <a:ext uri="{FF2B5EF4-FFF2-40B4-BE49-F238E27FC236}">
                <a16:creationId xmlns:a16="http://schemas.microsoft.com/office/drawing/2014/main" id="{4D343F65-E8C0-412D-BE2D-6A5ABE546E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6313" y="2362200"/>
            <a:ext cx="3924300" cy="366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1800" i="1"/>
              <a:t>Corps étrangers tels bois, verre,</a:t>
            </a:r>
          </a:p>
          <a:p>
            <a:r>
              <a:rPr lang="fr-BE" altLang="fr-FR" sz="1800" i="1"/>
              <a:t>plastiques, vis, écrous, punaises,</a:t>
            </a:r>
          </a:p>
          <a:p>
            <a:r>
              <a:rPr lang="fr-BE" altLang="fr-FR" sz="1800" i="1"/>
              <a:t>papier collant, morceau de métal,</a:t>
            </a:r>
          </a:p>
          <a:p>
            <a:r>
              <a:rPr lang="fr-BE" altLang="fr-FR" sz="1800" i="1"/>
              <a:t>lames de rasoir, trombones, etc.</a:t>
            </a:r>
          </a:p>
          <a:p>
            <a:endParaRPr lang="fr-BE" altLang="fr-FR" sz="1800" i="1"/>
          </a:p>
          <a:p>
            <a:r>
              <a:rPr lang="fr-BE" altLang="fr-FR" sz="1800" i="1"/>
              <a:t>Pesticides, résidus de nettoyage, </a:t>
            </a:r>
          </a:p>
          <a:p>
            <a:r>
              <a:rPr lang="fr-BE" altLang="fr-FR" sz="1800" i="1"/>
              <a:t>huiles, graisses de machine, </a:t>
            </a:r>
          </a:p>
          <a:p>
            <a:r>
              <a:rPr lang="fr-BE" altLang="fr-FR" sz="1800" i="1"/>
              <a:t>pesticides, engrais, vernis, peinture, etc.</a:t>
            </a:r>
          </a:p>
          <a:p>
            <a:endParaRPr lang="fr-BE" altLang="fr-FR" sz="1800" i="1"/>
          </a:p>
          <a:p>
            <a:endParaRPr lang="fr-BE" altLang="fr-FR" sz="1800" i="1"/>
          </a:p>
          <a:p>
            <a:endParaRPr lang="fr-BE" altLang="fr-FR" sz="1800" i="1"/>
          </a:p>
          <a:p>
            <a:r>
              <a:rPr lang="fr-BE" altLang="fr-FR" sz="1800" i="1"/>
              <a:t>Bactéries, virus, toxines, etc..</a:t>
            </a:r>
          </a:p>
          <a:p>
            <a:endParaRPr lang="fr-FR" altLang="fr-FR" sz="1800" i="1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8D26D0AF-F0B8-4DCE-B090-E164D3E6C8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00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77827" name="Group 3">
            <a:extLst>
              <a:ext uri="{FF2B5EF4-FFF2-40B4-BE49-F238E27FC236}">
                <a16:creationId xmlns:a16="http://schemas.microsoft.com/office/drawing/2014/main" id="{89CBC571-250B-48AB-9EE5-18190D880D85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77828" name="Picture 4">
              <a:extLst>
                <a:ext uri="{FF2B5EF4-FFF2-40B4-BE49-F238E27FC236}">
                  <a16:creationId xmlns:a16="http://schemas.microsoft.com/office/drawing/2014/main" id="{E46CC261-267E-4E91-B461-D893EA65AF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7829" name="Text Box 5">
              <a:extLst>
                <a:ext uri="{FF2B5EF4-FFF2-40B4-BE49-F238E27FC236}">
                  <a16:creationId xmlns:a16="http://schemas.microsoft.com/office/drawing/2014/main" id="{4A7E1D37-C098-4EF5-87EA-8211B8D4AA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77830" name="Picture 6">
            <a:extLst>
              <a:ext uri="{FF2B5EF4-FFF2-40B4-BE49-F238E27FC236}">
                <a16:creationId xmlns:a16="http://schemas.microsoft.com/office/drawing/2014/main" id="{857DF826-B80D-4575-9B74-828D5326E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77831" name="Text Box 7">
            <a:extLst>
              <a:ext uri="{FF2B5EF4-FFF2-40B4-BE49-F238E27FC236}">
                <a16:creationId xmlns:a16="http://schemas.microsoft.com/office/drawing/2014/main" id="{473650CE-A452-4D7B-AC12-2F77B8460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438400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4</a:t>
            </a:r>
            <a:endParaRPr lang="fr-FR" altLang="fr-FR"/>
          </a:p>
        </p:txBody>
      </p:sp>
      <p:sp>
        <p:nvSpPr>
          <p:cNvPr id="77832" name="Oval 8">
            <a:extLst>
              <a:ext uri="{FF2B5EF4-FFF2-40B4-BE49-F238E27FC236}">
                <a16:creationId xmlns:a16="http://schemas.microsoft.com/office/drawing/2014/main" id="{12ACEB62-C3E6-4FC1-930A-F429110BE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1219200"/>
            <a:ext cx="762000" cy="762000"/>
          </a:xfrm>
          <a:prstGeom prst="ellipse">
            <a:avLst/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 sz="3600">
                <a:solidFill>
                  <a:schemeClr val="accent2"/>
                </a:solidFill>
              </a:rPr>
              <a:t>2</a:t>
            </a:r>
            <a:endParaRPr lang="fr-FR" altLang="fr-FR" sz="3600">
              <a:solidFill>
                <a:schemeClr val="accent2"/>
              </a:solidFill>
            </a:endParaRPr>
          </a:p>
        </p:txBody>
      </p:sp>
      <p:sp>
        <p:nvSpPr>
          <p:cNvPr id="77833" name="Text Box 9">
            <a:extLst>
              <a:ext uri="{FF2B5EF4-FFF2-40B4-BE49-F238E27FC236}">
                <a16:creationId xmlns:a16="http://schemas.microsoft.com/office/drawing/2014/main" id="{0227782A-899C-408B-BB37-33D82F515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813" y="269875"/>
            <a:ext cx="5919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Lister les dangers et les mesures préventives</a:t>
            </a:r>
            <a:endParaRPr lang="fr-FR" altLang="fr-FR" u="sng"/>
          </a:p>
        </p:txBody>
      </p:sp>
      <p:sp>
        <p:nvSpPr>
          <p:cNvPr id="77834" name="Text Box 10">
            <a:extLst>
              <a:ext uri="{FF2B5EF4-FFF2-40B4-BE49-F238E27FC236}">
                <a16:creationId xmlns:a16="http://schemas.microsoft.com/office/drawing/2014/main" id="{34A76978-C90F-4148-8216-DD6C9CC0B7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2713" y="1336675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Causes du danger</a:t>
            </a:r>
            <a:endParaRPr lang="fr-FR" altLang="fr-FR" i="1"/>
          </a:p>
        </p:txBody>
      </p:sp>
      <p:sp>
        <p:nvSpPr>
          <p:cNvPr id="77836" name="Text Box 12">
            <a:extLst>
              <a:ext uri="{FF2B5EF4-FFF2-40B4-BE49-F238E27FC236}">
                <a16:creationId xmlns:a16="http://schemas.microsoft.com/office/drawing/2014/main" id="{5128EB8A-F27A-4D51-9EE8-B3345ABB1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513" y="24796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/>
          </a:p>
        </p:txBody>
      </p:sp>
      <p:sp>
        <p:nvSpPr>
          <p:cNvPr id="77837" name="Text Box 13">
            <a:extLst>
              <a:ext uri="{FF2B5EF4-FFF2-40B4-BE49-F238E27FC236}">
                <a16:creationId xmlns:a16="http://schemas.microsoft.com/office/drawing/2014/main" id="{16414E2D-92E1-4473-A3CC-48BE01F82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438400"/>
            <a:ext cx="6043613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Une cause est une pratique, un facteur, une</a:t>
            </a:r>
          </a:p>
          <a:p>
            <a:r>
              <a:rPr lang="fr-BE" altLang="fr-FR"/>
              <a:t>situation responsable de l’introduction ou de</a:t>
            </a:r>
          </a:p>
          <a:p>
            <a:r>
              <a:rPr lang="fr-BE" altLang="fr-FR"/>
              <a:t>l’aggravation jusqu’à un niveau inacceptable</a:t>
            </a:r>
          </a:p>
          <a:p>
            <a:r>
              <a:rPr lang="fr-BE" altLang="fr-FR"/>
              <a:t>d’un danger à chaque opération</a:t>
            </a:r>
          </a:p>
          <a:p>
            <a:endParaRPr lang="fr-BE" altLang="fr-FR"/>
          </a:p>
          <a:p>
            <a:r>
              <a:rPr lang="fr-BE" altLang="fr-FR" i="1"/>
              <a:t>Exemples :</a:t>
            </a:r>
          </a:p>
          <a:p>
            <a:endParaRPr lang="fr-BE" altLang="fr-FR" i="1"/>
          </a:p>
          <a:p>
            <a:r>
              <a:rPr lang="fr-BE" altLang="fr-FR" sz="2000"/>
              <a:t>Frigo en panne : aggravation du problème microbien</a:t>
            </a:r>
          </a:p>
          <a:p>
            <a:r>
              <a:rPr lang="fr-BE" altLang="fr-FR" sz="2000"/>
              <a:t>Entretien machine : écrous, huile, graisse</a:t>
            </a:r>
          </a:p>
          <a:p>
            <a:r>
              <a:rPr lang="fr-BE" altLang="fr-FR" sz="2000"/>
              <a:t>Palettes en bois : échardes</a:t>
            </a:r>
          </a:p>
          <a:p>
            <a:r>
              <a:rPr lang="fr-BE" altLang="fr-FR" sz="2000"/>
              <a:t>Mains sales : apport de microbes</a:t>
            </a:r>
            <a:endParaRPr lang="fr-FR" altLang="fr-FR" sz="20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A802639C-5CA4-4C4B-A1C7-75CF7599EE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00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78851" name="Group 3">
            <a:extLst>
              <a:ext uri="{FF2B5EF4-FFF2-40B4-BE49-F238E27FC236}">
                <a16:creationId xmlns:a16="http://schemas.microsoft.com/office/drawing/2014/main" id="{86420047-3E1D-41D6-B69D-43550749F475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78852" name="Picture 4">
              <a:extLst>
                <a:ext uri="{FF2B5EF4-FFF2-40B4-BE49-F238E27FC236}">
                  <a16:creationId xmlns:a16="http://schemas.microsoft.com/office/drawing/2014/main" id="{8F73DCC0-2B8E-4047-BDED-C270A6531B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853" name="Text Box 5">
              <a:extLst>
                <a:ext uri="{FF2B5EF4-FFF2-40B4-BE49-F238E27FC236}">
                  <a16:creationId xmlns:a16="http://schemas.microsoft.com/office/drawing/2014/main" id="{395CE5BC-05EE-4825-A752-26BED693D1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78854" name="Picture 6">
            <a:extLst>
              <a:ext uri="{FF2B5EF4-FFF2-40B4-BE49-F238E27FC236}">
                <a16:creationId xmlns:a16="http://schemas.microsoft.com/office/drawing/2014/main" id="{1E15C0D6-1C25-4496-B7F5-AB6CAFD96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78855" name="Text Box 7">
            <a:extLst>
              <a:ext uri="{FF2B5EF4-FFF2-40B4-BE49-F238E27FC236}">
                <a16:creationId xmlns:a16="http://schemas.microsoft.com/office/drawing/2014/main" id="{4224A42A-045F-4C3A-8322-4C2CAE2B66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438400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3 / 4</a:t>
            </a:r>
            <a:endParaRPr lang="fr-FR" altLang="fr-FR"/>
          </a:p>
        </p:txBody>
      </p:sp>
      <p:sp>
        <p:nvSpPr>
          <p:cNvPr id="78856" name="Oval 8">
            <a:extLst>
              <a:ext uri="{FF2B5EF4-FFF2-40B4-BE49-F238E27FC236}">
                <a16:creationId xmlns:a16="http://schemas.microsoft.com/office/drawing/2014/main" id="{DF7C4C33-BACE-40AF-A919-EAE9F7C5F8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1066800"/>
            <a:ext cx="762000" cy="762000"/>
          </a:xfrm>
          <a:prstGeom prst="ellipse">
            <a:avLst/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 sz="3600">
                <a:solidFill>
                  <a:schemeClr val="accent2"/>
                </a:solidFill>
              </a:rPr>
              <a:t>2</a:t>
            </a:r>
            <a:endParaRPr lang="fr-FR" altLang="fr-FR" sz="3600">
              <a:solidFill>
                <a:schemeClr val="accent2"/>
              </a:solidFill>
            </a:endParaRPr>
          </a:p>
        </p:txBody>
      </p:sp>
      <p:sp>
        <p:nvSpPr>
          <p:cNvPr id="78857" name="Text Box 9">
            <a:extLst>
              <a:ext uri="{FF2B5EF4-FFF2-40B4-BE49-F238E27FC236}">
                <a16:creationId xmlns:a16="http://schemas.microsoft.com/office/drawing/2014/main" id="{36880D92-C2AF-4ED1-A16F-8A405815AB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813" y="269875"/>
            <a:ext cx="5919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Lister les dangers et les mesures préventives</a:t>
            </a:r>
            <a:endParaRPr lang="fr-FR" altLang="fr-FR" u="sng"/>
          </a:p>
        </p:txBody>
      </p:sp>
      <p:sp>
        <p:nvSpPr>
          <p:cNvPr id="78858" name="Text Box 10">
            <a:extLst>
              <a:ext uri="{FF2B5EF4-FFF2-40B4-BE49-F238E27FC236}">
                <a16:creationId xmlns:a16="http://schemas.microsoft.com/office/drawing/2014/main" id="{F4F7987D-F61B-4A2D-BFCC-00FCEF03E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2713" y="12192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Causes du danger</a:t>
            </a:r>
            <a:endParaRPr lang="fr-FR" altLang="fr-FR" i="1"/>
          </a:p>
        </p:txBody>
      </p:sp>
      <p:sp>
        <p:nvSpPr>
          <p:cNvPr id="78859" name="Text Box 11">
            <a:extLst>
              <a:ext uri="{FF2B5EF4-FFF2-40B4-BE49-F238E27FC236}">
                <a16:creationId xmlns:a16="http://schemas.microsoft.com/office/drawing/2014/main" id="{8F900152-26E8-41AF-840F-4BA75A9350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513" y="24796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/>
          </a:p>
        </p:txBody>
      </p:sp>
      <p:sp>
        <p:nvSpPr>
          <p:cNvPr id="78861" name="Text Box 13">
            <a:extLst>
              <a:ext uri="{FF2B5EF4-FFF2-40B4-BE49-F238E27FC236}">
                <a16:creationId xmlns:a16="http://schemas.microsoft.com/office/drawing/2014/main" id="{7BE55AB5-1E3C-4F34-A507-F3A13BA182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1905000"/>
            <a:ext cx="6056312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Pour identifier les dangers, on peut utiliser la</a:t>
            </a:r>
          </a:p>
          <a:p>
            <a:r>
              <a:rPr lang="fr-BE" altLang="fr-FR"/>
              <a:t>méthode des 5 M.</a:t>
            </a:r>
          </a:p>
          <a:p>
            <a:endParaRPr lang="fr-BE" altLang="fr-FR"/>
          </a:p>
          <a:p>
            <a:r>
              <a:rPr lang="fr-BE" altLang="fr-FR"/>
              <a:t>On travaille :</a:t>
            </a:r>
          </a:p>
          <a:p>
            <a:endParaRPr lang="fr-BE" altLang="fr-FR"/>
          </a:p>
          <a:p>
            <a:pPr>
              <a:buFont typeface="Wingdings" panose="05000000000000000000" pitchFamily="2" charset="2"/>
              <a:buChar char="v"/>
            </a:pPr>
            <a:r>
              <a:rPr lang="fr-BE" altLang="fr-FR"/>
              <a:t> avec du </a:t>
            </a:r>
            <a:r>
              <a:rPr lang="fr-BE" altLang="fr-FR">
                <a:solidFill>
                  <a:srgbClr val="FF0000"/>
                </a:solidFill>
              </a:rPr>
              <a:t>M</a:t>
            </a:r>
            <a:r>
              <a:rPr lang="fr-BE" altLang="fr-FR"/>
              <a:t>atériel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BE" altLang="fr-FR"/>
              <a:t> avec de la </a:t>
            </a:r>
            <a:r>
              <a:rPr lang="fr-BE" altLang="fr-FR">
                <a:solidFill>
                  <a:srgbClr val="FF0000"/>
                </a:solidFill>
              </a:rPr>
              <a:t>M</a:t>
            </a:r>
            <a:r>
              <a:rPr lang="fr-BE" altLang="fr-FR"/>
              <a:t>ain d’œuvre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BE" altLang="fr-FR"/>
              <a:t> dans un </a:t>
            </a:r>
            <a:r>
              <a:rPr lang="fr-BE" altLang="fr-FR">
                <a:solidFill>
                  <a:srgbClr val="FF0000"/>
                </a:solidFill>
              </a:rPr>
              <a:t>M</a:t>
            </a:r>
            <a:r>
              <a:rPr lang="fr-BE" altLang="fr-FR"/>
              <a:t>ilieu donné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BE" altLang="fr-FR"/>
              <a:t> suivant une certaine </a:t>
            </a:r>
            <a:r>
              <a:rPr lang="fr-BE" altLang="fr-FR">
                <a:solidFill>
                  <a:srgbClr val="FF0000"/>
                </a:solidFill>
              </a:rPr>
              <a:t>M</a:t>
            </a:r>
            <a:r>
              <a:rPr lang="fr-BE" altLang="fr-FR"/>
              <a:t>éthode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BE" altLang="fr-FR"/>
              <a:t> avec des </a:t>
            </a:r>
            <a:r>
              <a:rPr lang="fr-BE" altLang="fr-FR">
                <a:solidFill>
                  <a:srgbClr val="FF0000"/>
                </a:solidFill>
              </a:rPr>
              <a:t>M</a:t>
            </a:r>
            <a:r>
              <a:rPr lang="fr-BE" altLang="fr-FR"/>
              <a:t>atières</a:t>
            </a:r>
            <a:endParaRPr lang="fr-FR" altLang="fr-FR"/>
          </a:p>
        </p:txBody>
      </p:sp>
      <p:sp>
        <p:nvSpPr>
          <p:cNvPr id="78862" name="Text Box 14">
            <a:extLst>
              <a:ext uri="{FF2B5EF4-FFF2-40B4-BE49-F238E27FC236}">
                <a16:creationId xmlns:a16="http://schemas.microsoft.com/office/drawing/2014/main" id="{1938DAD8-1901-4868-B81A-1394D2BE92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5791200"/>
            <a:ext cx="74152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>
                <a:solidFill>
                  <a:srgbClr val="FF0000"/>
                </a:solidFill>
              </a:rPr>
              <a:t>Toute cause pourra être attribuée à 1 ou plusieurs de</a:t>
            </a:r>
          </a:p>
          <a:p>
            <a:r>
              <a:rPr lang="fr-BE" altLang="fr-FR" i="1">
                <a:solidFill>
                  <a:srgbClr val="FF0000"/>
                </a:solidFill>
              </a:rPr>
              <a:t>ces facteurs. </a:t>
            </a:r>
            <a:r>
              <a:rPr lang="fr-BE" altLang="fr-FR"/>
              <a:t>(important pour définir les actions futures)</a:t>
            </a:r>
            <a:endParaRPr lang="fr-FR" altLang="fr-FR" i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id="{2E429C2A-1846-4894-A884-796FC2C49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00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79875" name="Group 3">
            <a:extLst>
              <a:ext uri="{FF2B5EF4-FFF2-40B4-BE49-F238E27FC236}">
                <a16:creationId xmlns:a16="http://schemas.microsoft.com/office/drawing/2014/main" id="{CE88D91B-0606-412E-AE18-D84EDFE36B7D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79876" name="Picture 4">
              <a:extLst>
                <a:ext uri="{FF2B5EF4-FFF2-40B4-BE49-F238E27FC236}">
                  <a16:creationId xmlns:a16="http://schemas.microsoft.com/office/drawing/2014/main" id="{170692C0-650F-4969-8C2B-FE15EC69D2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9877" name="Text Box 5">
              <a:extLst>
                <a:ext uri="{FF2B5EF4-FFF2-40B4-BE49-F238E27FC236}">
                  <a16:creationId xmlns:a16="http://schemas.microsoft.com/office/drawing/2014/main" id="{D5D79616-3CCD-4392-9C76-3C64D81F0C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79878" name="Picture 6">
            <a:extLst>
              <a:ext uri="{FF2B5EF4-FFF2-40B4-BE49-F238E27FC236}">
                <a16:creationId xmlns:a16="http://schemas.microsoft.com/office/drawing/2014/main" id="{0B146683-7842-46A0-8DFE-70A1BD1C6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79879" name="Text Box 7">
            <a:extLst>
              <a:ext uri="{FF2B5EF4-FFF2-40B4-BE49-F238E27FC236}">
                <a16:creationId xmlns:a16="http://schemas.microsoft.com/office/drawing/2014/main" id="{30A6FF11-F4AF-4EC1-A2AF-1B3A07DE8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438400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4 / 4</a:t>
            </a:r>
            <a:endParaRPr lang="fr-FR" altLang="fr-FR"/>
          </a:p>
        </p:txBody>
      </p:sp>
      <p:sp>
        <p:nvSpPr>
          <p:cNvPr id="79880" name="Oval 8">
            <a:extLst>
              <a:ext uri="{FF2B5EF4-FFF2-40B4-BE49-F238E27FC236}">
                <a16:creationId xmlns:a16="http://schemas.microsoft.com/office/drawing/2014/main" id="{14BC1C3B-5E88-478B-85D6-D5033B3B3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1066800"/>
            <a:ext cx="762000" cy="762000"/>
          </a:xfrm>
          <a:prstGeom prst="ellipse">
            <a:avLst/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 sz="3600">
                <a:solidFill>
                  <a:schemeClr val="accent2"/>
                </a:solidFill>
              </a:rPr>
              <a:t>2</a:t>
            </a:r>
            <a:endParaRPr lang="fr-FR" altLang="fr-FR" sz="3600">
              <a:solidFill>
                <a:schemeClr val="accent2"/>
              </a:solidFill>
            </a:endParaRPr>
          </a:p>
        </p:txBody>
      </p:sp>
      <p:sp>
        <p:nvSpPr>
          <p:cNvPr id="79881" name="Text Box 9">
            <a:extLst>
              <a:ext uri="{FF2B5EF4-FFF2-40B4-BE49-F238E27FC236}">
                <a16:creationId xmlns:a16="http://schemas.microsoft.com/office/drawing/2014/main" id="{590BD047-7471-4991-9BB4-E6D0E7A908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813" y="269875"/>
            <a:ext cx="5919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Lister les dangers et les mesures préventives</a:t>
            </a:r>
            <a:endParaRPr lang="fr-FR" altLang="fr-FR" u="sng"/>
          </a:p>
        </p:txBody>
      </p:sp>
      <p:sp>
        <p:nvSpPr>
          <p:cNvPr id="79882" name="Text Box 10">
            <a:extLst>
              <a:ext uri="{FF2B5EF4-FFF2-40B4-BE49-F238E27FC236}">
                <a16:creationId xmlns:a16="http://schemas.microsoft.com/office/drawing/2014/main" id="{58AC1218-D729-4D45-BCBD-69269E8E35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2713" y="12192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Causes du danger</a:t>
            </a:r>
            <a:endParaRPr lang="fr-FR" altLang="fr-FR" i="1"/>
          </a:p>
        </p:txBody>
      </p:sp>
      <p:sp>
        <p:nvSpPr>
          <p:cNvPr id="79883" name="Text Box 11">
            <a:extLst>
              <a:ext uri="{FF2B5EF4-FFF2-40B4-BE49-F238E27FC236}">
                <a16:creationId xmlns:a16="http://schemas.microsoft.com/office/drawing/2014/main" id="{75DD776B-ABBB-4E6A-93F7-033C90DB7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513" y="24796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/>
          </a:p>
        </p:txBody>
      </p:sp>
      <p:sp>
        <p:nvSpPr>
          <p:cNvPr id="79886" name="Text Box 14">
            <a:extLst>
              <a:ext uri="{FF2B5EF4-FFF2-40B4-BE49-F238E27FC236}">
                <a16:creationId xmlns:a16="http://schemas.microsoft.com/office/drawing/2014/main" id="{D07FD9C1-8274-4ADF-B5F1-973986D4C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9013" y="1981200"/>
            <a:ext cx="6427787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rgbClr val="FF0000"/>
                </a:solidFill>
              </a:rPr>
              <a:t>Attention :</a:t>
            </a:r>
          </a:p>
          <a:p>
            <a:endParaRPr lang="fr-BE" altLang="fr-FR">
              <a:solidFill>
                <a:srgbClr val="FF0000"/>
              </a:solidFill>
            </a:endParaRPr>
          </a:p>
          <a:p>
            <a:r>
              <a:rPr lang="fr-BE" altLang="fr-FR"/>
              <a:t>Les causes de danger se définissent sur base :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des conditions de fonctionnement « normales »</a:t>
            </a:r>
          </a:p>
          <a:p>
            <a:pPr>
              <a:buFontTx/>
              <a:buChar char="•"/>
            </a:pPr>
            <a:r>
              <a:rPr lang="fr-BE" altLang="fr-FR"/>
              <a:t> des anomalies de fonctionnement</a:t>
            </a:r>
          </a:p>
          <a:p>
            <a:pPr>
              <a:buFontTx/>
              <a:buChar char="•"/>
            </a:pPr>
            <a:r>
              <a:rPr lang="fr-BE" altLang="fr-FR"/>
              <a:t> des dérives de process</a:t>
            </a:r>
          </a:p>
          <a:p>
            <a:pPr>
              <a:buFontTx/>
              <a:buChar char="•"/>
            </a:pPr>
            <a:r>
              <a:rPr lang="fr-BE" altLang="fr-FR"/>
              <a:t> des opérations fautives</a:t>
            </a:r>
          </a:p>
          <a:p>
            <a:pPr>
              <a:buFontTx/>
              <a:buChar char="•"/>
            </a:pPr>
            <a:r>
              <a:rPr lang="fr-BE" altLang="fr-FR"/>
              <a:t> des défaillances</a:t>
            </a:r>
            <a:endParaRPr lang="fr-FR" altLang="fr-FR"/>
          </a:p>
        </p:txBody>
      </p:sp>
      <p:sp>
        <p:nvSpPr>
          <p:cNvPr id="79887" name="Text Box 15">
            <a:extLst>
              <a:ext uri="{FF2B5EF4-FFF2-40B4-BE49-F238E27FC236}">
                <a16:creationId xmlns:a16="http://schemas.microsoft.com/office/drawing/2014/main" id="{43A27115-16E1-4DC9-BBFB-667922908D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5913" y="5527675"/>
            <a:ext cx="63912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On essaye de tenir compte de toutes les déviations</a:t>
            </a:r>
          </a:p>
          <a:p>
            <a:r>
              <a:rPr lang="fr-BE" altLang="fr-FR" i="1"/>
              <a:t>raisonnablement prévisibles.</a:t>
            </a:r>
            <a:endParaRPr lang="fr-FR" altLang="fr-FR" i="1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6AEF4CD5-99CE-47A7-9B4E-C1DE1133D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89091" name="Group 3">
            <a:extLst>
              <a:ext uri="{FF2B5EF4-FFF2-40B4-BE49-F238E27FC236}">
                <a16:creationId xmlns:a16="http://schemas.microsoft.com/office/drawing/2014/main" id="{46784647-69F9-4363-8874-EFDC3FBCD388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89092" name="Picture 4">
              <a:extLst>
                <a:ext uri="{FF2B5EF4-FFF2-40B4-BE49-F238E27FC236}">
                  <a16:creationId xmlns:a16="http://schemas.microsoft.com/office/drawing/2014/main" id="{4D8DB117-004E-4F62-AADB-630883EAC9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9093" name="Text Box 5">
              <a:extLst>
                <a:ext uri="{FF2B5EF4-FFF2-40B4-BE49-F238E27FC236}">
                  <a16:creationId xmlns:a16="http://schemas.microsoft.com/office/drawing/2014/main" id="{9E349C19-679B-4429-979C-6EC1B6507D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89094" name="Text Box 6">
            <a:extLst>
              <a:ext uri="{FF2B5EF4-FFF2-40B4-BE49-F238E27FC236}">
                <a16:creationId xmlns:a16="http://schemas.microsoft.com/office/drawing/2014/main" id="{A03E6B8B-7E8B-4F1B-BEC5-3E6B8AAA34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188" y="685800"/>
            <a:ext cx="7104062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        </a:t>
            </a:r>
            <a:r>
              <a:rPr lang="fr-BE" altLang="fr-FR" sz="4800" u="sng">
                <a:solidFill>
                  <a:schemeClr val="bg1"/>
                </a:solidFill>
              </a:rPr>
              <a:t>Etape 8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		</a:t>
            </a:r>
            <a:r>
              <a:rPr lang="fr-BE" altLang="fr-FR" sz="4800" u="sng">
                <a:solidFill>
                  <a:schemeClr val="bg1"/>
                </a:solidFill>
              </a:rPr>
              <a:t>Principe 2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     Déterminer les C.C.P.   </a:t>
            </a:r>
          </a:p>
          <a:p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89095" name="Text Box 7">
            <a:extLst>
              <a:ext uri="{FF2B5EF4-FFF2-40B4-BE49-F238E27FC236}">
                <a16:creationId xmlns:a16="http://schemas.microsoft.com/office/drawing/2014/main" id="{F7B3D3B7-5F15-4E66-B226-1A351A4233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7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89096" name="Picture 8">
            <a:extLst>
              <a:ext uri="{FF2B5EF4-FFF2-40B4-BE49-F238E27FC236}">
                <a16:creationId xmlns:a16="http://schemas.microsoft.com/office/drawing/2014/main" id="{716F529E-1AB5-4AFC-A3A2-A3ABBBBBF3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33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>
            <a:extLst>
              <a:ext uri="{FF2B5EF4-FFF2-40B4-BE49-F238E27FC236}">
                <a16:creationId xmlns:a16="http://schemas.microsoft.com/office/drawing/2014/main" id="{4D32F17D-1439-44B3-8504-D1480AE684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90115" name="Group 3">
            <a:extLst>
              <a:ext uri="{FF2B5EF4-FFF2-40B4-BE49-F238E27FC236}">
                <a16:creationId xmlns:a16="http://schemas.microsoft.com/office/drawing/2014/main" id="{1AAFB063-0CA9-4BB2-9FDD-391512465E2B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90116" name="Picture 4">
              <a:extLst>
                <a:ext uri="{FF2B5EF4-FFF2-40B4-BE49-F238E27FC236}">
                  <a16:creationId xmlns:a16="http://schemas.microsoft.com/office/drawing/2014/main" id="{34A2B219-5CE4-4EA6-9223-77BF4EFE59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0117" name="Text Box 5">
              <a:extLst>
                <a:ext uri="{FF2B5EF4-FFF2-40B4-BE49-F238E27FC236}">
                  <a16:creationId xmlns:a16="http://schemas.microsoft.com/office/drawing/2014/main" id="{3CBF6B41-DFBF-41F4-94E2-621FE6A60B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90118" name="Picture 6">
            <a:extLst>
              <a:ext uri="{FF2B5EF4-FFF2-40B4-BE49-F238E27FC236}">
                <a16:creationId xmlns:a16="http://schemas.microsoft.com/office/drawing/2014/main" id="{1EB493C0-1607-490C-A62B-538FC071B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90121" name="Text Box 9">
            <a:extLst>
              <a:ext uri="{FF2B5EF4-FFF2-40B4-BE49-F238E27FC236}">
                <a16:creationId xmlns:a16="http://schemas.microsoft.com/office/drawing/2014/main" id="{076B95B2-C7FB-4C41-ABCD-3318C3BDB5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6414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7</a:t>
            </a:r>
            <a:endParaRPr lang="fr-FR" altLang="fr-FR"/>
          </a:p>
        </p:txBody>
      </p:sp>
      <p:sp>
        <p:nvSpPr>
          <p:cNvPr id="90122" name="Text Box 10">
            <a:extLst>
              <a:ext uri="{FF2B5EF4-FFF2-40B4-BE49-F238E27FC236}">
                <a16:creationId xmlns:a16="http://schemas.microsoft.com/office/drawing/2014/main" id="{BEDBD7F2-8005-409C-93D6-9728C06C7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1713" y="422275"/>
            <a:ext cx="2806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Déterminer les CCP</a:t>
            </a:r>
            <a:endParaRPr lang="fr-FR" altLang="fr-FR" u="sng"/>
          </a:p>
        </p:txBody>
      </p:sp>
      <p:sp>
        <p:nvSpPr>
          <p:cNvPr id="90123" name="Text Box 11">
            <a:extLst>
              <a:ext uri="{FF2B5EF4-FFF2-40B4-BE49-F238E27FC236}">
                <a16:creationId xmlns:a16="http://schemas.microsoft.com/office/drawing/2014/main" id="{2C24472B-9D1E-44E2-83DB-0079F893A2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12604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/>
          </a:p>
        </p:txBody>
      </p:sp>
      <p:sp>
        <p:nvSpPr>
          <p:cNvPr id="90124" name="Text Box 12">
            <a:extLst>
              <a:ext uri="{FF2B5EF4-FFF2-40B4-BE49-F238E27FC236}">
                <a16:creationId xmlns:a16="http://schemas.microsoft.com/office/drawing/2014/main" id="{6B286D63-6CA2-4DF4-AEDE-AE64E6E9C5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1412875"/>
            <a:ext cx="6792913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Définition</a:t>
            </a:r>
          </a:p>
          <a:p>
            <a:endParaRPr lang="fr-BE" altLang="fr-FR" i="1"/>
          </a:p>
          <a:p>
            <a:r>
              <a:rPr lang="fr-BE" altLang="fr-FR"/>
              <a:t>Un CCP est une étape, un point, une procédure où</a:t>
            </a:r>
          </a:p>
          <a:p>
            <a:r>
              <a:rPr lang="fr-BE" altLang="fr-FR"/>
              <a:t>un risque inacceptable peut être éliminé ou réduit.</a:t>
            </a:r>
          </a:p>
          <a:p>
            <a:endParaRPr lang="fr-BE" altLang="fr-FR"/>
          </a:p>
          <a:p>
            <a:r>
              <a:rPr lang="fr-BE" altLang="fr-FR"/>
              <a:t>Une matière première peut également être un CCP</a:t>
            </a:r>
            <a:endParaRPr lang="fr-FR" altLang="fr-FR"/>
          </a:p>
        </p:txBody>
      </p:sp>
      <p:sp>
        <p:nvSpPr>
          <p:cNvPr id="90125" name="Text Box 13">
            <a:extLst>
              <a:ext uri="{FF2B5EF4-FFF2-40B4-BE49-F238E27FC236}">
                <a16:creationId xmlns:a16="http://schemas.microsoft.com/office/drawing/2014/main" id="{1BBE4226-8001-4938-B763-90E55EBCB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0" y="4572000"/>
            <a:ext cx="217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rgbClr val="FF0000"/>
                </a:solidFill>
              </a:rPr>
              <a:t>+ Notion de CP</a:t>
            </a:r>
            <a:endParaRPr lang="fr-FR" altLang="fr-FR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33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>
            <a:extLst>
              <a:ext uri="{FF2B5EF4-FFF2-40B4-BE49-F238E27FC236}">
                <a16:creationId xmlns:a16="http://schemas.microsoft.com/office/drawing/2014/main" id="{83CB54D4-2483-42A4-A361-B355CFB282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91139" name="Group 3">
            <a:extLst>
              <a:ext uri="{FF2B5EF4-FFF2-40B4-BE49-F238E27FC236}">
                <a16:creationId xmlns:a16="http://schemas.microsoft.com/office/drawing/2014/main" id="{83E1D926-444D-4BAA-9AA1-29E06EA8810D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91140" name="Picture 4">
              <a:extLst>
                <a:ext uri="{FF2B5EF4-FFF2-40B4-BE49-F238E27FC236}">
                  <a16:creationId xmlns:a16="http://schemas.microsoft.com/office/drawing/2014/main" id="{7132C092-500C-485D-92C3-0F3DF9E289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1141" name="Text Box 5">
              <a:extLst>
                <a:ext uri="{FF2B5EF4-FFF2-40B4-BE49-F238E27FC236}">
                  <a16:creationId xmlns:a16="http://schemas.microsoft.com/office/drawing/2014/main" id="{AFBA205E-1432-4C1E-8C63-DF1DB7B263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91142" name="Picture 6">
            <a:extLst>
              <a:ext uri="{FF2B5EF4-FFF2-40B4-BE49-F238E27FC236}">
                <a16:creationId xmlns:a16="http://schemas.microsoft.com/office/drawing/2014/main" id="{C3536A4A-BB77-4B85-AFE7-83596CE8C9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91143" name="Text Box 7">
            <a:extLst>
              <a:ext uri="{FF2B5EF4-FFF2-40B4-BE49-F238E27FC236}">
                <a16:creationId xmlns:a16="http://schemas.microsoft.com/office/drawing/2014/main" id="{EB31DC01-7062-47F4-8A33-7CF76626B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6414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7</a:t>
            </a:r>
            <a:endParaRPr lang="fr-FR" altLang="fr-FR"/>
          </a:p>
        </p:txBody>
      </p:sp>
      <p:sp>
        <p:nvSpPr>
          <p:cNvPr id="91144" name="Text Box 8">
            <a:extLst>
              <a:ext uri="{FF2B5EF4-FFF2-40B4-BE49-F238E27FC236}">
                <a16:creationId xmlns:a16="http://schemas.microsoft.com/office/drawing/2014/main" id="{255CA091-6484-421B-8B4B-F82DBFE7F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1713" y="422275"/>
            <a:ext cx="2806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Déterminer les CCP</a:t>
            </a:r>
            <a:endParaRPr lang="fr-FR" altLang="fr-FR" u="sng"/>
          </a:p>
        </p:txBody>
      </p:sp>
      <p:sp>
        <p:nvSpPr>
          <p:cNvPr id="91145" name="Text Box 9">
            <a:extLst>
              <a:ext uri="{FF2B5EF4-FFF2-40B4-BE49-F238E27FC236}">
                <a16:creationId xmlns:a16="http://schemas.microsoft.com/office/drawing/2014/main" id="{9836E3EF-B1E0-4786-80AF-444FDA601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12604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/>
          </a:p>
        </p:txBody>
      </p:sp>
      <p:sp>
        <p:nvSpPr>
          <p:cNvPr id="91148" name="Text Box 12">
            <a:extLst>
              <a:ext uri="{FF2B5EF4-FFF2-40B4-BE49-F238E27FC236}">
                <a16:creationId xmlns:a16="http://schemas.microsoft.com/office/drawing/2014/main" id="{37F515CC-CBDF-4649-BB7A-817BDA14B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1905000"/>
            <a:ext cx="6958013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A chaque étape de production, on détermine s’il</a:t>
            </a:r>
          </a:p>
          <a:p>
            <a:r>
              <a:rPr lang="fr-BE" altLang="fr-FR"/>
              <a:t>s’agit d’un CCP ou non </a:t>
            </a:r>
            <a:r>
              <a:rPr lang="fr-BE" altLang="fr-FR" i="1"/>
              <a:t>(voir ci-après)</a:t>
            </a:r>
            <a:endParaRPr lang="fr-BE" altLang="fr-FR"/>
          </a:p>
          <a:p>
            <a:endParaRPr lang="fr-BE" altLang="fr-FR"/>
          </a:p>
          <a:p>
            <a:r>
              <a:rPr lang="fr-BE" altLang="fr-FR"/>
              <a:t>Il faudra développer et formaliser les mesures</a:t>
            </a:r>
          </a:p>
          <a:p>
            <a:r>
              <a:rPr lang="fr-BE" altLang="fr-FR"/>
              <a:t>préventives et les procédures de surveillance</a:t>
            </a:r>
          </a:p>
          <a:p>
            <a:r>
              <a:rPr lang="fr-BE" altLang="fr-FR"/>
              <a:t>nécessaires à la mise sous contrôle du CCP</a:t>
            </a:r>
          </a:p>
          <a:p>
            <a:endParaRPr lang="fr-BE" altLang="fr-FR"/>
          </a:p>
          <a:p>
            <a:r>
              <a:rPr lang="fr-BE" altLang="fr-FR" i="1"/>
              <a:t>Pour la détermination, on va s’aider d’un arbre</a:t>
            </a:r>
          </a:p>
          <a:p>
            <a:r>
              <a:rPr lang="fr-BE" altLang="fr-FR" i="1"/>
              <a:t>de décision basé sur 4 questions (+ 1 complémentaire)</a:t>
            </a:r>
          </a:p>
          <a:p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33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>
            <a:extLst>
              <a:ext uri="{FF2B5EF4-FFF2-40B4-BE49-F238E27FC236}">
                <a16:creationId xmlns:a16="http://schemas.microsoft.com/office/drawing/2014/main" id="{0A0B61CC-ADEE-4AA1-A356-209E1EEEE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92163" name="Group 3">
            <a:extLst>
              <a:ext uri="{FF2B5EF4-FFF2-40B4-BE49-F238E27FC236}">
                <a16:creationId xmlns:a16="http://schemas.microsoft.com/office/drawing/2014/main" id="{E7FA4C88-1574-481F-AA93-42912BCC7EC5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92164" name="Picture 4">
              <a:extLst>
                <a:ext uri="{FF2B5EF4-FFF2-40B4-BE49-F238E27FC236}">
                  <a16:creationId xmlns:a16="http://schemas.microsoft.com/office/drawing/2014/main" id="{652AF487-7E86-457E-80F2-9D3B481609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165" name="Text Box 5">
              <a:extLst>
                <a:ext uri="{FF2B5EF4-FFF2-40B4-BE49-F238E27FC236}">
                  <a16:creationId xmlns:a16="http://schemas.microsoft.com/office/drawing/2014/main" id="{7B634D83-493E-41F9-AD7A-291682301C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92166" name="Picture 6">
            <a:extLst>
              <a:ext uri="{FF2B5EF4-FFF2-40B4-BE49-F238E27FC236}">
                <a16:creationId xmlns:a16="http://schemas.microsoft.com/office/drawing/2014/main" id="{F8F5E199-9D8A-4006-9BB3-BC65E74EC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92167" name="Text Box 7">
            <a:extLst>
              <a:ext uri="{FF2B5EF4-FFF2-40B4-BE49-F238E27FC236}">
                <a16:creationId xmlns:a16="http://schemas.microsoft.com/office/drawing/2014/main" id="{B36A9669-331F-45A5-B1C7-C83969467C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6414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3 / 7</a:t>
            </a:r>
            <a:endParaRPr lang="fr-FR" altLang="fr-FR"/>
          </a:p>
        </p:txBody>
      </p:sp>
      <p:sp>
        <p:nvSpPr>
          <p:cNvPr id="92169" name="Text Box 9">
            <a:extLst>
              <a:ext uri="{FF2B5EF4-FFF2-40B4-BE49-F238E27FC236}">
                <a16:creationId xmlns:a16="http://schemas.microsoft.com/office/drawing/2014/main" id="{A85B22CF-A9CD-467C-AE79-8D3C535975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12604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/>
          </a:p>
        </p:txBody>
      </p:sp>
      <p:sp>
        <p:nvSpPr>
          <p:cNvPr id="92171" name="Text Box 11">
            <a:extLst>
              <a:ext uri="{FF2B5EF4-FFF2-40B4-BE49-F238E27FC236}">
                <a16:creationId xmlns:a16="http://schemas.microsoft.com/office/drawing/2014/main" id="{6197E983-5128-44EF-B473-EA00B25B5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304800"/>
            <a:ext cx="2563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Arbre de décision</a:t>
            </a:r>
            <a:r>
              <a:rPr lang="fr-BE" altLang="fr-FR"/>
              <a:t> </a:t>
            </a:r>
            <a:endParaRPr lang="fr-FR" altLang="fr-FR" u="sng"/>
          </a:p>
        </p:txBody>
      </p:sp>
      <p:sp>
        <p:nvSpPr>
          <p:cNvPr id="92172" name="Rectangle 12">
            <a:extLst>
              <a:ext uri="{FF2B5EF4-FFF2-40B4-BE49-F238E27FC236}">
                <a16:creationId xmlns:a16="http://schemas.microsoft.com/office/drawing/2014/main" id="{682D9357-6561-468A-ABCE-ADC5C7DC1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066800"/>
            <a:ext cx="6934200" cy="533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Q1 : Des mesures préventives sont-elles en place ?</a:t>
            </a:r>
            <a:endParaRPr lang="fr-FR" altLang="fr-FR"/>
          </a:p>
        </p:txBody>
      </p:sp>
      <p:sp>
        <p:nvSpPr>
          <p:cNvPr id="92173" name="Oval 13">
            <a:extLst>
              <a:ext uri="{FF2B5EF4-FFF2-40B4-BE49-F238E27FC236}">
                <a16:creationId xmlns:a16="http://schemas.microsoft.com/office/drawing/2014/main" id="{8F828E18-CCB0-4298-9B9A-3BE5F1CF7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2514600"/>
            <a:ext cx="1371600" cy="762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Oui</a:t>
            </a:r>
            <a:endParaRPr lang="fr-FR" altLang="fr-FR"/>
          </a:p>
        </p:txBody>
      </p:sp>
      <p:sp>
        <p:nvSpPr>
          <p:cNvPr id="92175" name="Oval 15">
            <a:extLst>
              <a:ext uri="{FF2B5EF4-FFF2-40B4-BE49-F238E27FC236}">
                <a16:creationId xmlns:a16="http://schemas.microsoft.com/office/drawing/2014/main" id="{70EB90A5-E142-4C6F-B73F-9A1AFE6258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2514600"/>
            <a:ext cx="1371600" cy="762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Non</a:t>
            </a:r>
            <a:endParaRPr lang="fr-FR" altLang="fr-FR"/>
          </a:p>
        </p:txBody>
      </p:sp>
      <p:sp>
        <p:nvSpPr>
          <p:cNvPr id="92176" name="Rectangle 16">
            <a:extLst>
              <a:ext uri="{FF2B5EF4-FFF2-40B4-BE49-F238E27FC236}">
                <a16:creationId xmlns:a16="http://schemas.microsoft.com/office/drawing/2014/main" id="{49F1D0B1-4A29-40C2-A732-8AD6AFBC1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4114800"/>
            <a:ext cx="4343400" cy="1295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Q1a : Des mesures préventives</a:t>
            </a:r>
          </a:p>
          <a:p>
            <a:pPr algn="ctr"/>
            <a:r>
              <a:rPr lang="fr-BE" altLang="fr-FR"/>
              <a:t>sont-elles nécessaires</a:t>
            </a:r>
          </a:p>
          <a:p>
            <a:pPr algn="ctr"/>
            <a:r>
              <a:rPr lang="fr-BE" altLang="fr-FR"/>
              <a:t>pour la sécurité produit ?</a:t>
            </a:r>
            <a:endParaRPr lang="fr-FR" altLang="fr-FR"/>
          </a:p>
        </p:txBody>
      </p:sp>
      <p:sp>
        <p:nvSpPr>
          <p:cNvPr id="92177" name="Line 17">
            <a:extLst>
              <a:ext uri="{FF2B5EF4-FFF2-40B4-BE49-F238E27FC236}">
                <a16:creationId xmlns:a16="http://schemas.microsoft.com/office/drawing/2014/main" id="{5CE5BE76-418D-4C3F-B18E-CB0FF3D6BBBB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3600" y="1600200"/>
            <a:ext cx="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2178" name="Line 18">
            <a:extLst>
              <a:ext uri="{FF2B5EF4-FFF2-40B4-BE49-F238E27FC236}">
                <a16:creationId xmlns:a16="http://schemas.microsoft.com/office/drawing/2014/main" id="{9A7B2B75-06DE-4A5B-95C0-E8CDFE0206CF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8600" y="1600200"/>
            <a:ext cx="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2179" name="Line 19">
            <a:extLst>
              <a:ext uri="{FF2B5EF4-FFF2-40B4-BE49-F238E27FC236}">
                <a16:creationId xmlns:a16="http://schemas.microsoft.com/office/drawing/2014/main" id="{EDC181A2-8F32-4230-AC9E-24C178D166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3600" y="3276600"/>
            <a:ext cx="0" cy="2819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2180" name="Text Box 20">
            <a:extLst>
              <a:ext uri="{FF2B5EF4-FFF2-40B4-BE49-F238E27FC236}">
                <a16:creationId xmlns:a16="http://schemas.microsoft.com/office/drawing/2014/main" id="{E966D0CA-EEE2-4ECA-BBED-D546A3700C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5113" y="6061075"/>
            <a:ext cx="1208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Vers Q2</a:t>
            </a:r>
            <a:endParaRPr lang="fr-FR" altLang="fr-FR" i="1"/>
          </a:p>
        </p:txBody>
      </p:sp>
      <p:sp>
        <p:nvSpPr>
          <p:cNvPr id="92181" name="Line 21">
            <a:extLst>
              <a:ext uri="{FF2B5EF4-FFF2-40B4-BE49-F238E27FC236}">
                <a16:creationId xmlns:a16="http://schemas.microsoft.com/office/drawing/2014/main" id="{74E53D99-326F-4BC0-82C9-CE8422CD6E36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8600" y="32766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2182" name="Oval 22">
            <a:extLst>
              <a:ext uri="{FF2B5EF4-FFF2-40B4-BE49-F238E27FC236}">
                <a16:creationId xmlns:a16="http://schemas.microsoft.com/office/drawing/2014/main" id="{8A387B67-8F63-46CE-8A33-6E8608CF6D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5715000"/>
            <a:ext cx="1371600" cy="762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Non</a:t>
            </a:r>
            <a:endParaRPr lang="fr-FR" altLang="fr-FR"/>
          </a:p>
        </p:txBody>
      </p:sp>
      <p:sp>
        <p:nvSpPr>
          <p:cNvPr id="92183" name="Line 23">
            <a:extLst>
              <a:ext uri="{FF2B5EF4-FFF2-40B4-BE49-F238E27FC236}">
                <a16:creationId xmlns:a16="http://schemas.microsoft.com/office/drawing/2014/main" id="{CE4261F7-CF60-4DDB-BA6E-95176FA2CD6E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8600" y="54102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2184" name="AutoShape 24">
            <a:extLst>
              <a:ext uri="{FF2B5EF4-FFF2-40B4-BE49-F238E27FC236}">
                <a16:creationId xmlns:a16="http://schemas.microsoft.com/office/drawing/2014/main" id="{B7A28F4A-27AA-4239-9818-6DE33AD4E9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5791200"/>
            <a:ext cx="1371600" cy="609600"/>
          </a:xfrm>
          <a:prstGeom prst="bevel">
            <a:avLst>
              <a:gd name="adj" fmla="val 125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STOP</a:t>
            </a:r>
            <a:endParaRPr lang="fr-FR" altLang="fr-FR"/>
          </a:p>
        </p:txBody>
      </p:sp>
      <p:sp>
        <p:nvSpPr>
          <p:cNvPr id="92186" name="Line 26">
            <a:extLst>
              <a:ext uri="{FF2B5EF4-FFF2-40B4-BE49-F238E27FC236}">
                <a16:creationId xmlns:a16="http://schemas.microsoft.com/office/drawing/2014/main" id="{8BA21B1F-F3D8-4295-A0B2-2DD89C759F76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4400" y="6096000"/>
            <a:ext cx="1828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2187" name="Oval 27">
            <a:extLst>
              <a:ext uri="{FF2B5EF4-FFF2-40B4-BE49-F238E27FC236}">
                <a16:creationId xmlns:a16="http://schemas.microsoft.com/office/drawing/2014/main" id="{CBB4B81C-E0CE-4C62-8B7D-0DC1CAF82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0" y="4343400"/>
            <a:ext cx="1371600" cy="762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Oui</a:t>
            </a:r>
            <a:endParaRPr lang="fr-FR" altLang="fr-FR"/>
          </a:p>
        </p:txBody>
      </p:sp>
      <p:sp>
        <p:nvSpPr>
          <p:cNvPr id="92188" name="Line 28">
            <a:extLst>
              <a:ext uri="{FF2B5EF4-FFF2-40B4-BE49-F238E27FC236}">
                <a16:creationId xmlns:a16="http://schemas.microsoft.com/office/drawing/2014/main" id="{5437DDD8-4DA1-4E76-BF01-F85A505DF0F8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1800" y="472440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2189" name="AutoShape 29">
            <a:extLst>
              <a:ext uri="{FF2B5EF4-FFF2-40B4-BE49-F238E27FC236}">
                <a16:creationId xmlns:a16="http://schemas.microsoft.com/office/drawing/2014/main" id="{743389CF-1EBC-4460-8F69-C2FF051BA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2438400"/>
            <a:ext cx="2438400" cy="1295400"/>
          </a:xfrm>
          <a:prstGeom prst="foldedCorner">
            <a:avLst>
              <a:gd name="adj" fmla="val 125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Modifier l’étape,</a:t>
            </a:r>
          </a:p>
          <a:p>
            <a:pPr algn="ctr"/>
            <a:r>
              <a:rPr lang="fr-BE" altLang="fr-FR"/>
              <a:t>le procédé ou le</a:t>
            </a:r>
          </a:p>
          <a:p>
            <a:pPr algn="ctr"/>
            <a:r>
              <a:rPr lang="fr-BE" altLang="fr-FR"/>
              <a:t> produit</a:t>
            </a:r>
            <a:endParaRPr lang="fr-FR" altLang="fr-FR"/>
          </a:p>
        </p:txBody>
      </p:sp>
      <p:sp>
        <p:nvSpPr>
          <p:cNvPr id="92193" name="Line 33">
            <a:extLst>
              <a:ext uri="{FF2B5EF4-FFF2-40B4-BE49-F238E27FC236}">
                <a16:creationId xmlns:a16="http://schemas.microsoft.com/office/drawing/2014/main" id="{D477A7B6-723F-4E25-983E-5EBA5F3FF12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96200" y="37338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2194" name="Line 34">
            <a:extLst>
              <a:ext uri="{FF2B5EF4-FFF2-40B4-BE49-F238E27FC236}">
                <a16:creationId xmlns:a16="http://schemas.microsoft.com/office/drawing/2014/main" id="{FE3746EE-3329-4F91-8AC8-33E5E587C0A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96200" y="16002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33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>
            <a:extLst>
              <a:ext uri="{FF2B5EF4-FFF2-40B4-BE49-F238E27FC236}">
                <a16:creationId xmlns:a16="http://schemas.microsoft.com/office/drawing/2014/main" id="{0DDD577B-9B8D-4591-9C2E-8E616BDE65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93187" name="Group 3">
            <a:extLst>
              <a:ext uri="{FF2B5EF4-FFF2-40B4-BE49-F238E27FC236}">
                <a16:creationId xmlns:a16="http://schemas.microsoft.com/office/drawing/2014/main" id="{83B5A608-990F-4D08-95AC-42A3A6C80BDB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93188" name="Picture 4">
              <a:extLst>
                <a:ext uri="{FF2B5EF4-FFF2-40B4-BE49-F238E27FC236}">
                  <a16:creationId xmlns:a16="http://schemas.microsoft.com/office/drawing/2014/main" id="{C672C9F2-A2F4-4AA6-9C14-0D1386AF27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3189" name="Text Box 5">
              <a:extLst>
                <a:ext uri="{FF2B5EF4-FFF2-40B4-BE49-F238E27FC236}">
                  <a16:creationId xmlns:a16="http://schemas.microsoft.com/office/drawing/2014/main" id="{C21DDFB6-6976-48B0-B6E5-237D82C65C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93190" name="Picture 6">
            <a:extLst>
              <a:ext uri="{FF2B5EF4-FFF2-40B4-BE49-F238E27FC236}">
                <a16:creationId xmlns:a16="http://schemas.microsoft.com/office/drawing/2014/main" id="{53AE9C66-31B1-4894-998E-04FB4E03E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93191" name="Text Box 7">
            <a:extLst>
              <a:ext uri="{FF2B5EF4-FFF2-40B4-BE49-F238E27FC236}">
                <a16:creationId xmlns:a16="http://schemas.microsoft.com/office/drawing/2014/main" id="{41C8D3A7-CA61-4A2D-8AEC-D67C412EC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6414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4 / 7</a:t>
            </a:r>
            <a:endParaRPr lang="fr-FR" altLang="fr-FR"/>
          </a:p>
        </p:txBody>
      </p:sp>
      <p:sp>
        <p:nvSpPr>
          <p:cNvPr id="93192" name="Text Box 8">
            <a:extLst>
              <a:ext uri="{FF2B5EF4-FFF2-40B4-BE49-F238E27FC236}">
                <a16:creationId xmlns:a16="http://schemas.microsoft.com/office/drawing/2014/main" id="{177FDD66-8E0D-4CC9-B403-AC0F10DA3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12604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/>
          </a:p>
        </p:txBody>
      </p:sp>
      <p:sp>
        <p:nvSpPr>
          <p:cNvPr id="93193" name="Text Box 9">
            <a:extLst>
              <a:ext uri="{FF2B5EF4-FFF2-40B4-BE49-F238E27FC236}">
                <a16:creationId xmlns:a16="http://schemas.microsoft.com/office/drawing/2014/main" id="{1FB06ADF-24E8-468C-B462-2EE46474D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304800"/>
            <a:ext cx="7456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Arbre de décision </a:t>
            </a:r>
            <a:r>
              <a:rPr lang="fr-BE" altLang="fr-FR" i="1"/>
              <a:t>(suite : il y a prévention + nécessaires)</a:t>
            </a:r>
            <a:r>
              <a:rPr lang="fr-BE" altLang="fr-FR"/>
              <a:t> </a:t>
            </a:r>
            <a:endParaRPr lang="fr-FR" altLang="fr-FR" u="sng"/>
          </a:p>
        </p:txBody>
      </p:sp>
      <p:sp>
        <p:nvSpPr>
          <p:cNvPr id="93194" name="Rectangle 10">
            <a:extLst>
              <a:ext uri="{FF2B5EF4-FFF2-40B4-BE49-F238E27FC236}">
                <a16:creationId xmlns:a16="http://schemas.microsoft.com/office/drawing/2014/main" id="{2AE31065-00D2-4B7C-A9AB-8415E3BD6A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066800"/>
            <a:ext cx="7467600" cy="9906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Q2 : Cette étape est-elle destinée à éliminer le danger</a:t>
            </a:r>
          </a:p>
          <a:p>
            <a:pPr algn="ctr"/>
            <a:r>
              <a:rPr lang="fr-BE" altLang="fr-FR"/>
              <a:t>ou à en réduire l’occurrence à un niveau acceptable ?</a:t>
            </a:r>
            <a:endParaRPr lang="fr-FR" altLang="fr-FR"/>
          </a:p>
        </p:txBody>
      </p:sp>
      <p:sp>
        <p:nvSpPr>
          <p:cNvPr id="93195" name="Oval 11">
            <a:extLst>
              <a:ext uri="{FF2B5EF4-FFF2-40B4-BE49-F238E27FC236}">
                <a16:creationId xmlns:a16="http://schemas.microsoft.com/office/drawing/2014/main" id="{38B1AFAE-80D8-46CE-962A-12E31B59AB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3200400"/>
            <a:ext cx="1371600" cy="762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Oui</a:t>
            </a:r>
            <a:endParaRPr lang="fr-FR" altLang="fr-FR"/>
          </a:p>
        </p:txBody>
      </p:sp>
      <p:sp>
        <p:nvSpPr>
          <p:cNvPr id="93196" name="Oval 12">
            <a:extLst>
              <a:ext uri="{FF2B5EF4-FFF2-40B4-BE49-F238E27FC236}">
                <a16:creationId xmlns:a16="http://schemas.microsoft.com/office/drawing/2014/main" id="{67AC58ED-9E2F-4B3C-B3A7-830F1C1AA4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3200400"/>
            <a:ext cx="1371600" cy="762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Non</a:t>
            </a:r>
            <a:endParaRPr lang="fr-FR" altLang="fr-FR"/>
          </a:p>
        </p:txBody>
      </p:sp>
      <p:sp>
        <p:nvSpPr>
          <p:cNvPr id="93198" name="Line 14">
            <a:extLst>
              <a:ext uri="{FF2B5EF4-FFF2-40B4-BE49-F238E27FC236}">
                <a16:creationId xmlns:a16="http://schemas.microsoft.com/office/drawing/2014/main" id="{F445AF24-6E0F-4FA1-AE55-9A950F63FF25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400" y="2057400"/>
            <a:ext cx="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3200" name="Line 16">
            <a:extLst>
              <a:ext uri="{FF2B5EF4-FFF2-40B4-BE49-F238E27FC236}">
                <a16:creationId xmlns:a16="http://schemas.microsoft.com/office/drawing/2014/main" id="{87FEB684-9659-4917-9C8C-F19F5F6B21B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400" y="3962400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3201" name="Text Box 17">
            <a:extLst>
              <a:ext uri="{FF2B5EF4-FFF2-40B4-BE49-F238E27FC236}">
                <a16:creationId xmlns:a16="http://schemas.microsoft.com/office/drawing/2014/main" id="{707E7CAE-ABFC-4676-92A8-460727BEF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5715000"/>
            <a:ext cx="1211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Vers Q3</a:t>
            </a:r>
            <a:endParaRPr lang="fr-FR" altLang="fr-FR" i="1"/>
          </a:p>
        </p:txBody>
      </p:sp>
      <p:sp>
        <p:nvSpPr>
          <p:cNvPr id="93202" name="Line 18">
            <a:extLst>
              <a:ext uri="{FF2B5EF4-FFF2-40B4-BE49-F238E27FC236}">
                <a16:creationId xmlns:a16="http://schemas.microsoft.com/office/drawing/2014/main" id="{D2C8B5A5-1425-454D-B691-36B25BA7163B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5600" y="3962400"/>
            <a:ext cx="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3212" name="Line 28">
            <a:extLst>
              <a:ext uri="{FF2B5EF4-FFF2-40B4-BE49-F238E27FC236}">
                <a16:creationId xmlns:a16="http://schemas.microsoft.com/office/drawing/2014/main" id="{385B2A7C-9F3C-4384-845C-1CD21A35C44C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5600" y="2057400"/>
            <a:ext cx="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3213" name="AutoShape 29">
            <a:extLst>
              <a:ext uri="{FF2B5EF4-FFF2-40B4-BE49-F238E27FC236}">
                <a16:creationId xmlns:a16="http://schemas.microsoft.com/office/drawing/2014/main" id="{8FA8ACCD-BF4F-4BE1-B464-826D2C46A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4876800"/>
            <a:ext cx="1828800" cy="914400"/>
          </a:xfrm>
          <a:prstGeom prst="plus">
            <a:avLst>
              <a:gd name="adj" fmla="val 250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 sz="3200">
                <a:solidFill>
                  <a:srgbClr val="FF0000"/>
                </a:solidFill>
              </a:rPr>
              <a:t>C.C.P.</a:t>
            </a:r>
            <a:endParaRPr lang="fr-FR" altLang="fr-FR" sz="320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26">
            <a:extLst>
              <a:ext uri="{FF2B5EF4-FFF2-40B4-BE49-F238E27FC236}">
                <a16:creationId xmlns:a16="http://schemas.microsoft.com/office/drawing/2014/main" id="{22046D01-37B0-42DB-AFF1-A12DC6E9B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CCCC00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24579" name="Group 1027">
            <a:extLst>
              <a:ext uri="{FF2B5EF4-FFF2-40B4-BE49-F238E27FC236}">
                <a16:creationId xmlns:a16="http://schemas.microsoft.com/office/drawing/2014/main" id="{70A5AF73-E272-4748-9085-10FE609A69EA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24580" name="Picture 1028">
              <a:extLst>
                <a:ext uri="{FF2B5EF4-FFF2-40B4-BE49-F238E27FC236}">
                  <a16:creationId xmlns:a16="http://schemas.microsoft.com/office/drawing/2014/main" id="{CE1746FC-5290-4ADD-9709-F2F4BCF469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581" name="Text Box 1029">
              <a:extLst>
                <a:ext uri="{FF2B5EF4-FFF2-40B4-BE49-F238E27FC236}">
                  <a16:creationId xmlns:a16="http://schemas.microsoft.com/office/drawing/2014/main" id="{13CC2DAD-10D0-44D2-A12B-5387B38777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24583" name="Picture 1031">
            <a:extLst>
              <a:ext uri="{FF2B5EF4-FFF2-40B4-BE49-F238E27FC236}">
                <a16:creationId xmlns:a16="http://schemas.microsoft.com/office/drawing/2014/main" id="{37770E6A-8948-4C15-887D-D71E7BB7B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7493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4" name="Text Box 1032">
            <a:extLst>
              <a:ext uri="{FF2B5EF4-FFF2-40B4-BE49-F238E27FC236}">
                <a16:creationId xmlns:a16="http://schemas.microsoft.com/office/drawing/2014/main" id="{3F3B81BE-34D9-4998-AC60-0838454141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6513" y="1162050"/>
            <a:ext cx="4705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3200" u="sng"/>
              <a:t>Contamination biologique</a:t>
            </a:r>
            <a:endParaRPr lang="fr-FR" altLang="fr-FR" sz="3200" u="sng"/>
          </a:p>
        </p:txBody>
      </p:sp>
      <p:sp>
        <p:nvSpPr>
          <p:cNvPr id="24585" name="Text Box 1033">
            <a:extLst>
              <a:ext uri="{FF2B5EF4-FFF2-40B4-BE49-F238E27FC236}">
                <a16:creationId xmlns:a16="http://schemas.microsoft.com/office/drawing/2014/main" id="{214AECFC-D9A5-4F81-92BE-4B0B32A5C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2555875"/>
            <a:ext cx="5445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Provoquée par la présence de microbes :</a:t>
            </a:r>
            <a:endParaRPr lang="fr-FR" altLang="fr-FR"/>
          </a:p>
        </p:txBody>
      </p:sp>
      <p:sp>
        <p:nvSpPr>
          <p:cNvPr id="24586" name="Text Box 1034">
            <a:extLst>
              <a:ext uri="{FF2B5EF4-FFF2-40B4-BE49-F238E27FC236}">
                <a16:creationId xmlns:a16="http://schemas.microsoft.com/office/drawing/2014/main" id="{0426F359-0B86-4268-8539-6ED74D3744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3470275"/>
            <a:ext cx="4832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BE" altLang="fr-FR" b="0"/>
              <a:t>  Soit en trop grand nombre (norme)</a:t>
            </a:r>
            <a:endParaRPr lang="fr-FR" altLang="fr-FR" b="0"/>
          </a:p>
        </p:txBody>
      </p:sp>
      <p:sp>
        <p:nvSpPr>
          <p:cNvPr id="24587" name="Text Box 1035">
            <a:extLst>
              <a:ext uri="{FF2B5EF4-FFF2-40B4-BE49-F238E27FC236}">
                <a16:creationId xmlns:a16="http://schemas.microsoft.com/office/drawing/2014/main" id="{87012F17-D1B4-4505-913B-B36811A88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4308475"/>
            <a:ext cx="5076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BE" altLang="fr-FR" b="0"/>
              <a:t>  Soit par leur seule présence (1 suffit)</a:t>
            </a:r>
            <a:endParaRPr lang="fr-FR" altLang="fr-FR" b="0"/>
          </a:p>
        </p:txBody>
      </p:sp>
      <p:sp>
        <p:nvSpPr>
          <p:cNvPr id="24588" name="Text Box 1036">
            <a:extLst>
              <a:ext uri="{FF2B5EF4-FFF2-40B4-BE49-F238E27FC236}">
                <a16:creationId xmlns:a16="http://schemas.microsoft.com/office/drawing/2014/main" id="{DCF88118-1DA4-4052-90E2-21F1F014D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8606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2</a:t>
            </a:r>
            <a:endParaRPr lang="fr-FR" altLang="fr-FR"/>
          </a:p>
        </p:txBody>
      </p:sp>
      <p:sp>
        <p:nvSpPr>
          <p:cNvPr id="24589" name="Text Box 1037">
            <a:extLst>
              <a:ext uri="{FF2B5EF4-FFF2-40B4-BE49-F238E27FC236}">
                <a16:creationId xmlns:a16="http://schemas.microsoft.com/office/drawing/2014/main" id="{791AAB7E-CFAB-4304-9C5D-54AD7E196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" y="152400"/>
            <a:ext cx="742950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8800">
                <a:solidFill>
                  <a:srgbClr val="FF0000"/>
                </a:solidFill>
              </a:rPr>
              <a:t>?</a:t>
            </a:r>
            <a:endParaRPr lang="fr-FR" altLang="fr-FR" sz="880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autoUpdateAnimBg="0"/>
      <p:bldP spid="24587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33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>
            <a:extLst>
              <a:ext uri="{FF2B5EF4-FFF2-40B4-BE49-F238E27FC236}">
                <a16:creationId xmlns:a16="http://schemas.microsoft.com/office/drawing/2014/main" id="{B19F0DE7-8930-487A-ABE1-84BEBE579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94211" name="Group 3">
            <a:extLst>
              <a:ext uri="{FF2B5EF4-FFF2-40B4-BE49-F238E27FC236}">
                <a16:creationId xmlns:a16="http://schemas.microsoft.com/office/drawing/2014/main" id="{4DAD3A9F-9B54-4600-A2F5-F242F3B0E0AF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94212" name="Picture 4">
              <a:extLst>
                <a:ext uri="{FF2B5EF4-FFF2-40B4-BE49-F238E27FC236}">
                  <a16:creationId xmlns:a16="http://schemas.microsoft.com/office/drawing/2014/main" id="{0EC07D16-3653-475B-AE30-71E2526EE8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4213" name="Text Box 5">
              <a:extLst>
                <a:ext uri="{FF2B5EF4-FFF2-40B4-BE49-F238E27FC236}">
                  <a16:creationId xmlns:a16="http://schemas.microsoft.com/office/drawing/2014/main" id="{52E870F8-2A55-478B-B003-93F2862242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94214" name="Picture 6">
            <a:extLst>
              <a:ext uri="{FF2B5EF4-FFF2-40B4-BE49-F238E27FC236}">
                <a16:creationId xmlns:a16="http://schemas.microsoft.com/office/drawing/2014/main" id="{DAF44FE0-4A62-4A65-B4AA-424DF2C81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94215" name="Text Box 7">
            <a:extLst>
              <a:ext uri="{FF2B5EF4-FFF2-40B4-BE49-F238E27FC236}">
                <a16:creationId xmlns:a16="http://schemas.microsoft.com/office/drawing/2014/main" id="{2D5409D3-69E5-4BA3-917A-481F26D30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6414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5 / 7</a:t>
            </a:r>
            <a:endParaRPr lang="fr-FR" altLang="fr-FR"/>
          </a:p>
        </p:txBody>
      </p:sp>
      <p:sp>
        <p:nvSpPr>
          <p:cNvPr id="94216" name="Text Box 8">
            <a:extLst>
              <a:ext uri="{FF2B5EF4-FFF2-40B4-BE49-F238E27FC236}">
                <a16:creationId xmlns:a16="http://schemas.microsoft.com/office/drawing/2014/main" id="{10FCAA7C-D89D-4E85-96AA-DB33C63B52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12604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/>
          </a:p>
        </p:txBody>
      </p:sp>
      <p:sp>
        <p:nvSpPr>
          <p:cNvPr id="94217" name="Text Box 9">
            <a:extLst>
              <a:ext uri="{FF2B5EF4-FFF2-40B4-BE49-F238E27FC236}">
                <a16:creationId xmlns:a16="http://schemas.microsoft.com/office/drawing/2014/main" id="{519E3395-4F4B-459A-B434-977E49231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304800"/>
            <a:ext cx="7173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Arbre de décision </a:t>
            </a:r>
            <a:r>
              <a:rPr lang="fr-BE" altLang="fr-FR" i="1"/>
              <a:t>(suite : prévention sans élimination)</a:t>
            </a:r>
            <a:r>
              <a:rPr lang="fr-BE" altLang="fr-FR"/>
              <a:t> </a:t>
            </a:r>
            <a:endParaRPr lang="fr-FR" altLang="fr-FR" u="sng"/>
          </a:p>
        </p:txBody>
      </p:sp>
      <p:sp>
        <p:nvSpPr>
          <p:cNvPr id="94218" name="Rectangle 10">
            <a:extLst>
              <a:ext uri="{FF2B5EF4-FFF2-40B4-BE49-F238E27FC236}">
                <a16:creationId xmlns:a16="http://schemas.microsoft.com/office/drawing/2014/main" id="{2D38DC09-6933-4129-8501-9F8A13770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838200"/>
            <a:ext cx="7467600" cy="12192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Q3 : Une contamination peut-elle intervenir à cette</a:t>
            </a:r>
          </a:p>
          <a:p>
            <a:pPr algn="ctr"/>
            <a:r>
              <a:rPr lang="fr-BE" altLang="fr-FR"/>
              <a:t>étape ou le danger peut-il s’accroître </a:t>
            </a:r>
          </a:p>
          <a:p>
            <a:pPr algn="ctr"/>
            <a:r>
              <a:rPr lang="fr-BE" altLang="fr-FR"/>
              <a:t>jusqu’à un niveau inacceptable ?</a:t>
            </a:r>
            <a:endParaRPr lang="fr-FR" altLang="fr-FR"/>
          </a:p>
        </p:txBody>
      </p:sp>
      <p:sp>
        <p:nvSpPr>
          <p:cNvPr id="94219" name="Oval 11">
            <a:extLst>
              <a:ext uri="{FF2B5EF4-FFF2-40B4-BE49-F238E27FC236}">
                <a16:creationId xmlns:a16="http://schemas.microsoft.com/office/drawing/2014/main" id="{1B3D0348-378B-4C07-85E5-47CDB0B82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3200400"/>
            <a:ext cx="1371600" cy="762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Non</a:t>
            </a:r>
            <a:endParaRPr lang="fr-FR" altLang="fr-FR"/>
          </a:p>
        </p:txBody>
      </p:sp>
      <p:sp>
        <p:nvSpPr>
          <p:cNvPr id="94220" name="Oval 12">
            <a:extLst>
              <a:ext uri="{FF2B5EF4-FFF2-40B4-BE49-F238E27FC236}">
                <a16:creationId xmlns:a16="http://schemas.microsoft.com/office/drawing/2014/main" id="{5DC59295-5C8E-412C-BB5E-65CB5F030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3200400"/>
            <a:ext cx="1371600" cy="762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Oui</a:t>
            </a:r>
            <a:endParaRPr lang="fr-FR" altLang="fr-FR"/>
          </a:p>
        </p:txBody>
      </p:sp>
      <p:sp>
        <p:nvSpPr>
          <p:cNvPr id="94221" name="Line 13">
            <a:extLst>
              <a:ext uri="{FF2B5EF4-FFF2-40B4-BE49-F238E27FC236}">
                <a16:creationId xmlns:a16="http://schemas.microsoft.com/office/drawing/2014/main" id="{8D128AF3-B6FF-4822-BDF0-64EBE528B8C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400" y="2057400"/>
            <a:ext cx="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4222" name="Line 14">
            <a:extLst>
              <a:ext uri="{FF2B5EF4-FFF2-40B4-BE49-F238E27FC236}">
                <a16:creationId xmlns:a16="http://schemas.microsoft.com/office/drawing/2014/main" id="{11EFF2B5-858A-4695-839D-08F9F9E88FE8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400" y="3962400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4223" name="Text Box 15">
            <a:extLst>
              <a:ext uri="{FF2B5EF4-FFF2-40B4-BE49-F238E27FC236}">
                <a16:creationId xmlns:a16="http://schemas.microsoft.com/office/drawing/2014/main" id="{9316C75F-CEAB-458B-B323-874FF5EF5C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5715000"/>
            <a:ext cx="1211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Vers Q4</a:t>
            </a:r>
            <a:endParaRPr lang="fr-FR" altLang="fr-FR" i="1"/>
          </a:p>
        </p:txBody>
      </p:sp>
      <p:sp>
        <p:nvSpPr>
          <p:cNvPr id="94224" name="Line 16">
            <a:extLst>
              <a:ext uri="{FF2B5EF4-FFF2-40B4-BE49-F238E27FC236}">
                <a16:creationId xmlns:a16="http://schemas.microsoft.com/office/drawing/2014/main" id="{88121E95-5ABC-4025-80F1-1F22ACBA98B7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5600" y="3962400"/>
            <a:ext cx="0" cy="1371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4225" name="Line 17">
            <a:extLst>
              <a:ext uri="{FF2B5EF4-FFF2-40B4-BE49-F238E27FC236}">
                <a16:creationId xmlns:a16="http://schemas.microsoft.com/office/drawing/2014/main" id="{A4E4E22F-18BE-49BF-B2BA-E83D4A6FB5EF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5600" y="2057400"/>
            <a:ext cx="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4227" name="AutoShape 19">
            <a:extLst>
              <a:ext uri="{FF2B5EF4-FFF2-40B4-BE49-F238E27FC236}">
                <a16:creationId xmlns:a16="http://schemas.microsoft.com/office/drawing/2014/main" id="{4E398524-68A3-413D-8FE7-54A5C3B5E0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5334000"/>
            <a:ext cx="1371600" cy="609600"/>
          </a:xfrm>
          <a:prstGeom prst="bevel">
            <a:avLst>
              <a:gd name="adj" fmla="val 125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STOP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33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>
            <a:extLst>
              <a:ext uri="{FF2B5EF4-FFF2-40B4-BE49-F238E27FC236}">
                <a16:creationId xmlns:a16="http://schemas.microsoft.com/office/drawing/2014/main" id="{1104BAE5-0BC0-4FC0-94D7-6C6249E66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95235" name="Group 3">
            <a:extLst>
              <a:ext uri="{FF2B5EF4-FFF2-40B4-BE49-F238E27FC236}">
                <a16:creationId xmlns:a16="http://schemas.microsoft.com/office/drawing/2014/main" id="{A0FF06C1-CCE8-4422-8955-F0681DD9A964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95236" name="Picture 4">
              <a:extLst>
                <a:ext uri="{FF2B5EF4-FFF2-40B4-BE49-F238E27FC236}">
                  <a16:creationId xmlns:a16="http://schemas.microsoft.com/office/drawing/2014/main" id="{E7300030-45AE-4F31-B016-C103B333F7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5237" name="Text Box 5">
              <a:extLst>
                <a:ext uri="{FF2B5EF4-FFF2-40B4-BE49-F238E27FC236}">
                  <a16:creationId xmlns:a16="http://schemas.microsoft.com/office/drawing/2014/main" id="{E68EDEC2-488A-472D-9422-1FEA1DE769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95238" name="Picture 6">
            <a:extLst>
              <a:ext uri="{FF2B5EF4-FFF2-40B4-BE49-F238E27FC236}">
                <a16:creationId xmlns:a16="http://schemas.microsoft.com/office/drawing/2014/main" id="{54960FA0-2A76-4115-B419-84E2F7A9E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95239" name="Text Box 7">
            <a:extLst>
              <a:ext uri="{FF2B5EF4-FFF2-40B4-BE49-F238E27FC236}">
                <a16:creationId xmlns:a16="http://schemas.microsoft.com/office/drawing/2014/main" id="{C99741FC-FE82-453C-BC52-F5C9DB750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6414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6 / 7</a:t>
            </a:r>
            <a:endParaRPr lang="fr-FR" altLang="fr-FR"/>
          </a:p>
        </p:txBody>
      </p:sp>
      <p:sp>
        <p:nvSpPr>
          <p:cNvPr id="95240" name="Text Box 8">
            <a:extLst>
              <a:ext uri="{FF2B5EF4-FFF2-40B4-BE49-F238E27FC236}">
                <a16:creationId xmlns:a16="http://schemas.microsoft.com/office/drawing/2014/main" id="{CA1E09B9-D4E8-4175-AA9D-E36ADFB8B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12604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/>
          </a:p>
        </p:txBody>
      </p:sp>
      <p:sp>
        <p:nvSpPr>
          <p:cNvPr id="95241" name="Text Box 9">
            <a:extLst>
              <a:ext uri="{FF2B5EF4-FFF2-40B4-BE49-F238E27FC236}">
                <a16:creationId xmlns:a16="http://schemas.microsoft.com/office/drawing/2014/main" id="{AED12B41-05A8-46F4-97E2-7CE6D7B4D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304800"/>
            <a:ext cx="69961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Arbre de décision </a:t>
            </a:r>
            <a:r>
              <a:rPr lang="fr-BE" altLang="fr-FR" i="1"/>
              <a:t>(suite : prévention sans élimination</a:t>
            </a:r>
          </a:p>
          <a:p>
            <a:r>
              <a:rPr lang="fr-BE" altLang="fr-FR" i="1"/>
              <a:t>			avec danger)</a:t>
            </a:r>
            <a:r>
              <a:rPr lang="fr-BE" altLang="fr-FR"/>
              <a:t> </a:t>
            </a:r>
            <a:endParaRPr lang="fr-FR" altLang="fr-FR" u="sng"/>
          </a:p>
        </p:txBody>
      </p:sp>
      <p:sp>
        <p:nvSpPr>
          <p:cNvPr id="95242" name="Rectangle 10">
            <a:extLst>
              <a:ext uri="{FF2B5EF4-FFF2-40B4-BE49-F238E27FC236}">
                <a16:creationId xmlns:a16="http://schemas.microsoft.com/office/drawing/2014/main" id="{1E6EC676-E2B5-4AEB-A8AE-728C0448F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371600"/>
            <a:ext cx="7467600" cy="10668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Q4 : Une étape ultérieure peut-elle éliminer le danger</a:t>
            </a:r>
          </a:p>
          <a:p>
            <a:pPr algn="ctr"/>
            <a:r>
              <a:rPr lang="fr-BE" altLang="fr-FR"/>
              <a:t>ou en réduire l’occurrence à un niveau acceptable ?</a:t>
            </a:r>
            <a:endParaRPr lang="fr-FR" altLang="fr-FR"/>
          </a:p>
        </p:txBody>
      </p:sp>
      <p:sp>
        <p:nvSpPr>
          <p:cNvPr id="95243" name="Oval 11">
            <a:extLst>
              <a:ext uri="{FF2B5EF4-FFF2-40B4-BE49-F238E27FC236}">
                <a16:creationId xmlns:a16="http://schemas.microsoft.com/office/drawing/2014/main" id="{D7601ADE-1B83-457F-ABBE-C373EBB4DD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3200400"/>
            <a:ext cx="1371600" cy="762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Non</a:t>
            </a:r>
            <a:endParaRPr lang="fr-FR" altLang="fr-FR"/>
          </a:p>
        </p:txBody>
      </p:sp>
      <p:sp>
        <p:nvSpPr>
          <p:cNvPr id="95244" name="Oval 12">
            <a:extLst>
              <a:ext uri="{FF2B5EF4-FFF2-40B4-BE49-F238E27FC236}">
                <a16:creationId xmlns:a16="http://schemas.microsoft.com/office/drawing/2014/main" id="{192FDADD-E19D-4F51-BE48-9C0F118FD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3200400"/>
            <a:ext cx="1371600" cy="762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Oui</a:t>
            </a:r>
            <a:endParaRPr lang="fr-FR" altLang="fr-FR"/>
          </a:p>
        </p:txBody>
      </p:sp>
      <p:sp>
        <p:nvSpPr>
          <p:cNvPr id="95245" name="Line 13">
            <a:extLst>
              <a:ext uri="{FF2B5EF4-FFF2-40B4-BE49-F238E27FC236}">
                <a16:creationId xmlns:a16="http://schemas.microsoft.com/office/drawing/2014/main" id="{3CC42F9A-280D-4182-B8DF-B4BFD59A687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400" y="2438400"/>
            <a:ext cx="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5246" name="Line 14">
            <a:extLst>
              <a:ext uri="{FF2B5EF4-FFF2-40B4-BE49-F238E27FC236}">
                <a16:creationId xmlns:a16="http://schemas.microsoft.com/office/drawing/2014/main" id="{382D47EB-A744-4D43-91F8-577CFA59392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400" y="3962400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5248" name="Line 16">
            <a:extLst>
              <a:ext uri="{FF2B5EF4-FFF2-40B4-BE49-F238E27FC236}">
                <a16:creationId xmlns:a16="http://schemas.microsoft.com/office/drawing/2014/main" id="{E07A5D18-FCD9-415A-B762-8176177DE03E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5600" y="3962400"/>
            <a:ext cx="0" cy="1371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5249" name="Line 17">
            <a:extLst>
              <a:ext uri="{FF2B5EF4-FFF2-40B4-BE49-F238E27FC236}">
                <a16:creationId xmlns:a16="http://schemas.microsoft.com/office/drawing/2014/main" id="{849913DB-5CB2-4C34-AE3B-B898C7EF5502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5600" y="2438400"/>
            <a:ext cx="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95250" name="AutoShape 18">
            <a:extLst>
              <a:ext uri="{FF2B5EF4-FFF2-40B4-BE49-F238E27FC236}">
                <a16:creationId xmlns:a16="http://schemas.microsoft.com/office/drawing/2014/main" id="{04618C5E-DBAA-4AB6-AE99-374CE43858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638800"/>
            <a:ext cx="1371600" cy="609600"/>
          </a:xfrm>
          <a:prstGeom prst="bevel">
            <a:avLst>
              <a:gd name="adj" fmla="val 125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/>
              <a:t>STOP</a:t>
            </a:r>
            <a:endParaRPr lang="fr-FR" altLang="fr-FR"/>
          </a:p>
        </p:txBody>
      </p:sp>
      <p:sp>
        <p:nvSpPr>
          <p:cNvPr id="95251" name="AutoShape 19">
            <a:extLst>
              <a:ext uri="{FF2B5EF4-FFF2-40B4-BE49-F238E27FC236}">
                <a16:creationId xmlns:a16="http://schemas.microsoft.com/office/drawing/2014/main" id="{B243B6CC-D5A5-4B5B-B7DC-91354E6F7D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5334000"/>
            <a:ext cx="1828800" cy="914400"/>
          </a:xfrm>
          <a:prstGeom prst="plus">
            <a:avLst>
              <a:gd name="adj" fmla="val 250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BE" altLang="fr-FR" sz="3200">
                <a:solidFill>
                  <a:srgbClr val="FF0000"/>
                </a:solidFill>
              </a:rPr>
              <a:t>C.C.P.</a:t>
            </a:r>
            <a:endParaRPr lang="fr-FR" altLang="fr-FR" sz="320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33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>
            <a:extLst>
              <a:ext uri="{FF2B5EF4-FFF2-40B4-BE49-F238E27FC236}">
                <a16:creationId xmlns:a16="http://schemas.microsoft.com/office/drawing/2014/main" id="{04C24F70-F79A-444E-B29A-10953E2EA0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96259" name="Group 3">
            <a:extLst>
              <a:ext uri="{FF2B5EF4-FFF2-40B4-BE49-F238E27FC236}">
                <a16:creationId xmlns:a16="http://schemas.microsoft.com/office/drawing/2014/main" id="{3B035245-5499-4C58-ACD5-6EEA75703A7A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96260" name="Picture 4">
              <a:extLst>
                <a:ext uri="{FF2B5EF4-FFF2-40B4-BE49-F238E27FC236}">
                  <a16:creationId xmlns:a16="http://schemas.microsoft.com/office/drawing/2014/main" id="{5A5CAC2F-FB22-459D-985C-CE3CDB3888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6261" name="Text Box 5">
              <a:extLst>
                <a:ext uri="{FF2B5EF4-FFF2-40B4-BE49-F238E27FC236}">
                  <a16:creationId xmlns:a16="http://schemas.microsoft.com/office/drawing/2014/main" id="{C3AC2959-C966-4664-BF73-E6BC39F66B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96262" name="Picture 6">
            <a:extLst>
              <a:ext uri="{FF2B5EF4-FFF2-40B4-BE49-F238E27FC236}">
                <a16:creationId xmlns:a16="http://schemas.microsoft.com/office/drawing/2014/main" id="{6ED621EF-2285-4677-BA77-C038434FF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96263" name="Text Box 7">
            <a:extLst>
              <a:ext uri="{FF2B5EF4-FFF2-40B4-BE49-F238E27FC236}">
                <a16:creationId xmlns:a16="http://schemas.microsoft.com/office/drawing/2014/main" id="{5F9A8A6B-1BCF-43B5-87DC-835D0B9E47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6414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7 / 7</a:t>
            </a:r>
            <a:endParaRPr lang="fr-FR" altLang="fr-FR"/>
          </a:p>
        </p:txBody>
      </p:sp>
      <p:sp>
        <p:nvSpPr>
          <p:cNvPr id="96264" name="Text Box 8">
            <a:extLst>
              <a:ext uri="{FF2B5EF4-FFF2-40B4-BE49-F238E27FC236}">
                <a16:creationId xmlns:a16="http://schemas.microsoft.com/office/drawing/2014/main" id="{FFB04DD8-8938-489D-9061-C3633BCA50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12604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/>
          </a:p>
        </p:txBody>
      </p:sp>
      <p:sp>
        <p:nvSpPr>
          <p:cNvPr id="96265" name="Text Box 9">
            <a:extLst>
              <a:ext uri="{FF2B5EF4-FFF2-40B4-BE49-F238E27FC236}">
                <a16:creationId xmlns:a16="http://schemas.microsoft.com/office/drawing/2014/main" id="{C9860B69-B456-450F-A054-6FEDE3267F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304800"/>
            <a:ext cx="2640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Arbre de décision </a:t>
            </a:r>
            <a:r>
              <a:rPr lang="fr-BE" altLang="fr-FR"/>
              <a:t> </a:t>
            </a:r>
            <a:endParaRPr lang="fr-FR" altLang="fr-FR" u="sng"/>
          </a:p>
        </p:txBody>
      </p:sp>
      <p:sp>
        <p:nvSpPr>
          <p:cNvPr id="96275" name="Text Box 19">
            <a:extLst>
              <a:ext uri="{FF2B5EF4-FFF2-40B4-BE49-F238E27FC236}">
                <a16:creationId xmlns:a16="http://schemas.microsoft.com/office/drawing/2014/main" id="{507CE8F2-C8C2-4647-9C28-A08BCE85A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1924050"/>
            <a:ext cx="6888163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En résumé :</a:t>
            </a:r>
          </a:p>
          <a:p>
            <a:endParaRPr lang="fr-BE" altLang="fr-FR" i="1"/>
          </a:p>
          <a:p>
            <a:r>
              <a:rPr lang="fr-BE" altLang="fr-FR"/>
              <a:t>A chaque étape, on vérifie s’il y a un danger pour le</a:t>
            </a:r>
          </a:p>
          <a:p>
            <a:r>
              <a:rPr lang="fr-BE" altLang="fr-FR"/>
              <a:t>produit fini et si une étape ultérieure ne va pas</a:t>
            </a:r>
          </a:p>
          <a:p>
            <a:r>
              <a:rPr lang="fr-BE" altLang="fr-FR"/>
              <a:t>éliminer le problème</a:t>
            </a:r>
          </a:p>
          <a:p>
            <a:endParaRPr lang="fr-BE" altLang="fr-FR"/>
          </a:p>
          <a:p>
            <a:r>
              <a:rPr lang="fr-BE" altLang="fr-FR"/>
              <a:t>Suivant les réponses on a un CCP ou non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75F42CCA-DAA0-482C-8E2E-C1B0720BB8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97283" name="Group 3">
            <a:extLst>
              <a:ext uri="{FF2B5EF4-FFF2-40B4-BE49-F238E27FC236}">
                <a16:creationId xmlns:a16="http://schemas.microsoft.com/office/drawing/2014/main" id="{7F62B72E-1FC5-4AFB-BA32-4CC9C3ED5289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97284" name="Picture 4">
              <a:extLst>
                <a:ext uri="{FF2B5EF4-FFF2-40B4-BE49-F238E27FC236}">
                  <a16:creationId xmlns:a16="http://schemas.microsoft.com/office/drawing/2014/main" id="{5F653D9B-1FAB-4611-AB61-0538B3EC3D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7285" name="Text Box 5">
              <a:extLst>
                <a:ext uri="{FF2B5EF4-FFF2-40B4-BE49-F238E27FC236}">
                  <a16:creationId xmlns:a16="http://schemas.microsoft.com/office/drawing/2014/main" id="{D0905742-A95C-4463-917E-73EB0A071D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97286" name="Text Box 6">
            <a:extLst>
              <a:ext uri="{FF2B5EF4-FFF2-40B4-BE49-F238E27FC236}">
                <a16:creationId xmlns:a16="http://schemas.microsoft.com/office/drawing/2014/main" id="{8C2E35EA-BB5F-424C-B058-B13D8B5269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188" y="685800"/>
            <a:ext cx="6380162" cy="521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        </a:t>
            </a:r>
            <a:r>
              <a:rPr lang="fr-BE" altLang="fr-FR" sz="4800" u="sng">
                <a:solidFill>
                  <a:schemeClr val="bg1"/>
                </a:solidFill>
              </a:rPr>
              <a:t>Etape 9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		</a:t>
            </a:r>
            <a:r>
              <a:rPr lang="fr-BE" altLang="fr-FR" sz="4800" u="sng">
                <a:solidFill>
                  <a:schemeClr val="bg1"/>
                </a:solidFill>
              </a:rPr>
              <a:t>Principe 3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     Etablir les limites</a:t>
            </a:r>
          </a:p>
          <a:p>
            <a:r>
              <a:rPr lang="fr-BE" altLang="fr-FR" sz="4800">
                <a:solidFill>
                  <a:schemeClr val="bg1"/>
                </a:solidFill>
              </a:rPr>
              <a:t>    critiques des C.C.P.   </a:t>
            </a:r>
          </a:p>
          <a:p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97287" name="Text Box 7">
            <a:extLst>
              <a:ext uri="{FF2B5EF4-FFF2-40B4-BE49-F238E27FC236}">
                <a16:creationId xmlns:a16="http://schemas.microsoft.com/office/drawing/2014/main" id="{F4A55D49-F20C-476E-9E2B-214DDFF9D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2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97288" name="Picture 8">
            <a:extLst>
              <a:ext uri="{FF2B5EF4-FFF2-40B4-BE49-F238E27FC236}">
                <a16:creationId xmlns:a16="http://schemas.microsoft.com/office/drawing/2014/main" id="{33EA9E64-1958-47AB-84E0-73C49E14B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rgbClr val="CCE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>
            <a:extLst>
              <a:ext uri="{FF2B5EF4-FFF2-40B4-BE49-F238E27FC236}">
                <a16:creationId xmlns:a16="http://schemas.microsoft.com/office/drawing/2014/main" id="{6F4F03D5-CC48-4FD4-91FE-6B713DC32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100000">
                <a:srgbClr val="66CCFF"/>
              </a:gs>
            </a:gsLst>
            <a:lin ang="27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98307" name="Group 3">
            <a:extLst>
              <a:ext uri="{FF2B5EF4-FFF2-40B4-BE49-F238E27FC236}">
                <a16:creationId xmlns:a16="http://schemas.microsoft.com/office/drawing/2014/main" id="{41FAEA70-8604-4FAE-A1E9-04FE412E31A3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98308" name="Picture 4">
              <a:extLst>
                <a:ext uri="{FF2B5EF4-FFF2-40B4-BE49-F238E27FC236}">
                  <a16:creationId xmlns:a16="http://schemas.microsoft.com/office/drawing/2014/main" id="{D87C927C-3B2D-476B-9D0A-DB63CA410E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8309" name="Text Box 5">
              <a:extLst>
                <a:ext uri="{FF2B5EF4-FFF2-40B4-BE49-F238E27FC236}">
                  <a16:creationId xmlns:a16="http://schemas.microsoft.com/office/drawing/2014/main" id="{654B0E48-F15A-4F2D-8D4A-7BBDF4559B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98310" name="Picture 6">
            <a:extLst>
              <a:ext uri="{FF2B5EF4-FFF2-40B4-BE49-F238E27FC236}">
                <a16:creationId xmlns:a16="http://schemas.microsoft.com/office/drawing/2014/main" id="{35B4AD24-3FB7-44FA-AFB5-DD8506706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98314" name="Text Box 10">
            <a:extLst>
              <a:ext uri="{FF2B5EF4-FFF2-40B4-BE49-F238E27FC236}">
                <a16:creationId xmlns:a16="http://schemas.microsoft.com/office/drawing/2014/main" id="{4C574B21-AAF6-4C18-A2C0-28C0C8D5C8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21748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2</a:t>
            </a:r>
            <a:endParaRPr lang="fr-FR" altLang="fr-FR"/>
          </a:p>
        </p:txBody>
      </p:sp>
      <p:sp>
        <p:nvSpPr>
          <p:cNvPr id="98315" name="Text Box 11">
            <a:extLst>
              <a:ext uri="{FF2B5EF4-FFF2-40B4-BE49-F238E27FC236}">
                <a16:creationId xmlns:a16="http://schemas.microsoft.com/office/drawing/2014/main" id="{72AC8102-9509-4920-AA4D-2C8F483A6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1713" y="304800"/>
            <a:ext cx="4083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Limites critiques </a:t>
            </a:r>
            <a:r>
              <a:rPr lang="fr-BE" altLang="fr-FR">
                <a:solidFill>
                  <a:srgbClr val="FF0000"/>
                </a:solidFill>
              </a:rPr>
              <a:t>et tolérances</a:t>
            </a:r>
            <a:endParaRPr lang="fr-FR" altLang="fr-FR"/>
          </a:p>
        </p:txBody>
      </p:sp>
      <p:sp>
        <p:nvSpPr>
          <p:cNvPr id="98316" name="Text Box 12">
            <a:extLst>
              <a:ext uri="{FF2B5EF4-FFF2-40B4-BE49-F238E27FC236}">
                <a16:creationId xmlns:a16="http://schemas.microsoft.com/office/drawing/2014/main" id="{7E00DB61-D820-4D32-8338-53C5CB201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762000"/>
            <a:ext cx="7326313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Une limite critique est la valeur qui sépare</a:t>
            </a:r>
          </a:p>
          <a:p>
            <a:r>
              <a:rPr lang="fr-BE" altLang="fr-FR"/>
              <a:t>l’acceptable de l’inacceptable, elle correspond</a:t>
            </a:r>
          </a:p>
          <a:p>
            <a:r>
              <a:rPr lang="fr-BE" altLang="fr-FR"/>
              <a:t>aux valeurs extrêmes acceptables au regard</a:t>
            </a:r>
          </a:p>
          <a:p>
            <a:r>
              <a:rPr lang="fr-BE" altLang="fr-FR"/>
              <a:t>de la sécurité du produit.</a:t>
            </a:r>
          </a:p>
          <a:p>
            <a:endParaRPr lang="fr-BE" altLang="fr-FR"/>
          </a:p>
          <a:p>
            <a:r>
              <a:rPr lang="fr-BE" altLang="fr-FR"/>
              <a:t>On identifie les caractéristiques à surveiller.</a:t>
            </a:r>
          </a:p>
          <a:p>
            <a:endParaRPr lang="fr-BE" altLang="fr-FR"/>
          </a:p>
          <a:p>
            <a:r>
              <a:rPr lang="fr-BE" altLang="fr-FR"/>
              <a:t>Elles doivent être facilement observables et mesurables</a:t>
            </a:r>
          </a:p>
          <a:p>
            <a:endParaRPr lang="fr-BE" altLang="fr-FR"/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Types :			Exemples :</a:t>
            </a:r>
          </a:p>
          <a:p>
            <a:pPr>
              <a:buFont typeface="Wingdings" panose="05000000000000000000" pitchFamily="2" charset="2"/>
              <a:buNone/>
            </a:pPr>
            <a:endParaRPr lang="fr-BE" altLang="fr-FR"/>
          </a:p>
          <a:p>
            <a:pPr>
              <a:buFont typeface="Wingdings" panose="05000000000000000000" pitchFamily="2" charset="2"/>
              <a:buChar char="Ø"/>
            </a:pPr>
            <a:r>
              <a:rPr lang="fr-BE" altLang="fr-FR"/>
              <a:t> Température		4°c. tolérance jusqu’à 6°c.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altLang="fr-FR"/>
              <a:t> PH				4,5  tolérance +/- 0,2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altLang="fr-FR"/>
              <a:t> Temps			entre 30 et 35 minutes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altLang="fr-FR"/>
              <a:t> Nombre de germes	</a:t>
            </a:r>
            <a:r>
              <a:rPr lang="fr-BE" altLang="fr-FR">
                <a:solidFill>
                  <a:srgbClr val="FF0000"/>
                </a:solidFill>
              </a:rPr>
              <a:t>absence</a:t>
            </a:r>
            <a:endParaRPr lang="fr-BE" altLang="fr-FR"/>
          </a:p>
          <a:p>
            <a:pPr>
              <a:buFont typeface="Wingdings" panose="05000000000000000000" pitchFamily="2" charset="2"/>
              <a:buChar char="Ø"/>
            </a:pPr>
            <a:r>
              <a:rPr lang="fr-BE" altLang="fr-FR"/>
              <a:t> Paramètres sensoriels	aspect, texture, couleur,.. 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rgbClr val="CCE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>
            <a:extLst>
              <a:ext uri="{FF2B5EF4-FFF2-40B4-BE49-F238E27FC236}">
                <a16:creationId xmlns:a16="http://schemas.microsoft.com/office/drawing/2014/main" id="{6CF49E9D-AE76-4092-AB40-CACE54D7B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100000">
                <a:srgbClr val="66CCFF"/>
              </a:gs>
            </a:gsLst>
            <a:lin ang="27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99331" name="Group 3">
            <a:extLst>
              <a:ext uri="{FF2B5EF4-FFF2-40B4-BE49-F238E27FC236}">
                <a16:creationId xmlns:a16="http://schemas.microsoft.com/office/drawing/2014/main" id="{CE13E2D7-57D3-4955-97F3-1C065B6B23C7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99332" name="Picture 4">
              <a:extLst>
                <a:ext uri="{FF2B5EF4-FFF2-40B4-BE49-F238E27FC236}">
                  <a16:creationId xmlns:a16="http://schemas.microsoft.com/office/drawing/2014/main" id="{017BD7D6-E6EC-490F-B580-F88B5D8DD2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9333" name="Text Box 5">
              <a:extLst>
                <a:ext uri="{FF2B5EF4-FFF2-40B4-BE49-F238E27FC236}">
                  <a16:creationId xmlns:a16="http://schemas.microsoft.com/office/drawing/2014/main" id="{AB27EF19-5059-441D-9A5D-E773DFEAA7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99334" name="Picture 6">
            <a:extLst>
              <a:ext uri="{FF2B5EF4-FFF2-40B4-BE49-F238E27FC236}">
                <a16:creationId xmlns:a16="http://schemas.microsoft.com/office/drawing/2014/main" id="{B7997087-81C1-4055-89E4-99823D906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99335" name="Text Box 7">
            <a:extLst>
              <a:ext uri="{FF2B5EF4-FFF2-40B4-BE49-F238E27FC236}">
                <a16:creationId xmlns:a16="http://schemas.microsoft.com/office/drawing/2014/main" id="{E181CA13-22FC-491D-BE77-449D24747E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21748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2</a:t>
            </a:r>
            <a:endParaRPr lang="fr-FR" altLang="fr-FR"/>
          </a:p>
        </p:txBody>
      </p:sp>
      <p:sp>
        <p:nvSpPr>
          <p:cNvPr id="99336" name="Text Box 8">
            <a:extLst>
              <a:ext uri="{FF2B5EF4-FFF2-40B4-BE49-F238E27FC236}">
                <a16:creationId xmlns:a16="http://schemas.microsoft.com/office/drawing/2014/main" id="{4E944486-E201-4B32-82D2-CAFF70315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1713" y="304800"/>
            <a:ext cx="237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Limites critiques</a:t>
            </a:r>
            <a:endParaRPr lang="fr-FR" altLang="fr-FR"/>
          </a:p>
        </p:txBody>
      </p:sp>
      <p:sp>
        <p:nvSpPr>
          <p:cNvPr id="99338" name="Text Box 10">
            <a:extLst>
              <a:ext uri="{FF2B5EF4-FFF2-40B4-BE49-F238E27FC236}">
                <a16:creationId xmlns:a16="http://schemas.microsoft.com/office/drawing/2014/main" id="{94DD15EA-24B2-430F-B469-36E04DEAAE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313" y="1489075"/>
            <a:ext cx="6783387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Une limite critique doit être basée sur des données</a:t>
            </a:r>
          </a:p>
          <a:p>
            <a:r>
              <a:rPr lang="fr-BE" altLang="fr-FR"/>
              <a:t>incontestables.</a:t>
            </a:r>
          </a:p>
          <a:p>
            <a:endParaRPr lang="fr-BE" altLang="fr-FR"/>
          </a:p>
          <a:p>
            <a:r>
              <a:rPr lang="fr-BE" altLang="fr-FR"/>
              <a:t>Elles peuvent être déduites de multiples sources :</a:t>
            </a:r>
          </a:p>
          <a:p>
            <a:endParaRPr lang="fr-BE" altLang="fr-FR"/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Textes législatifs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Codes de bonnes pratiques</a:t>
            </a:r>
          </a:p>
          <a:p>
            <a:pPr>
              <a:buFont typeface="Wingdings" panose="05000000000000000000" pitchFamily="2" charset="2"/>
              <a:buChar char="ü"/>
            </a:pPr>
            <a:endParaRPr lang="fr-BE" altLang="fr-FR"/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Elle doivent cependant être adaptées aux exigences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établies pour le produit fini.</a:t>
            </a:r>
          </a:p>
          <a:p>
            <a:pPr>
              <a:buFont typeface="Wingdings" panose="05000000000000000000" pitchFamily="2" charset="2"/>
              <a:buNone/>
            </a:pP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>
            <a:extLst>
              <a:ext uri="{FF2B5EF4-FFF2-40B4-BE49-F238E27FC236}">
                <a16:creationId xmlns:a16="http://schemas.microsoft.com/office/drawing/2014/main" id="{79BA4574-522C-4B20-B82C-376D75B52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00355" name="Group 3">
            <a:extLst>
              <a:ext uri="{FF2B5EF4-FFF2-40B4-BE49-F238E27FC236}">
                <a16:creationId xmlns:a16="http://schemas.microsoft.com/office/drawing/2014/main" id="{0A25D5A1-3DC5-4570-BA29-7B9B501DC74D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00356" name="Picture 4">
              <a:extLst>
                <a:ext uri="{FF2B5EF4-FFF2-40B4-BE49-F238E27FC236}">
                  <a16:creationId xmlns:a16="http://schemas.microsoft.com/office/drawing/2014/main" id="{FB669476-6666-4616-89E1-CB60F432D4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357" name="Text Box 5">
              <a:extLst>
                <a:ext uri="{FF2B5EF4-FFF2-40B4-BE49-F238E27FC236}">
                  <a16:creationId xmlns:a16="http://schemas.microsoft.com/office/drawing/2014/main" id="{0C9C3DF4-D1BD-4073-8288-3F057FE1DA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100358" name="Text Box 6">
            <a:extLst>
              <a:ext uri="{FF2B5EF4-FFF2-40B4-BE49-F238E27FC236}">
                <a16:creationId xmlns:a16="http://schemas.microsoft.com/office/drawing/2014/main" id="{EAC932AE-A3A9-4431-B8B9-C73148AB1A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188" y="685800"/>
            <a:ext cx="7226300" cy="521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        </a:t>
            </a:r>
            <a:r>
              <a:rPr lang="fr-BE" altLang="fr-FR" sz="4800" u="sng">
                <a:solidFill>
                  <a:schemeClr val="bg1"/>
                </a:solidFill>
              </a:rPr>
              <a:t>Etape 10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		</a:t>
            </a:r>
            <a:r>
              <a:rPr lang="fr-BE" altLang="fr-FR" sz="4800" u="sng">
                <a:solidFill>
                  <a:schemeClr val="bg1"/>
                </a:solidFill>
              </a:rPr>
              <a:t>Principe 4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     Etablir le système de</a:t>
            </a:r>
          </a:p>
          <a:p>
            <a:r>
              <a:rPr lang="fr-BE" altLang="fr-FR" sz="4800">
                <a:solidFill>
                  <a:schemeClr val="bg1"/>
                </a:solidFill>
              </a:rPr>
              <a:t>    surveillance des C.C.P.   </a:t>
            </a:r>
          </a:p>
          <a:p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100359" name="Text Box 7">
            <a:extLst>
              <a:ext uri="{FF2B5EF4-FFF2-40B4-BE49-F238E27FC236}">
                <a16:creationId xmlns:a16="http://schemas.microsoft.com/office/drawing/2014/main" id="{C7B0F445-1628-4910-8CA4-3D9544DAC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2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100360" name="Picture 8">
            <a:extLst>
              <a:ext uri="{FF2B5EF4-FFF2-40B4-BE49-F238E27FC236}">
                <a16:creationId xmlns:a16="http://schemas.microsoft.com/office/drawing/2014/main" id="{5E303C3C-EAA6-4A9D-AC31-4B4F306C6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>
            <a:extLst>
              <a:ext uri="{FF2B5EF4-FFF2-40B4-BE49-F238E27FC236}">
                <a16:creationId xmlns:a16="http://schemas.microsoft.com/office/drawing/2014/main" id="{F68B757F-2825-48C4-AAE0-962C23568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CCCC00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02403" name="Group 3">
            <a:extLst>
              <a:ext uri="{FF2B5EF4-FFF2-40B4-BE49-F238E27FC236}">
                <a16:creationId xmlns:a16="http://schemas.microsoft.com/office/drawing/2014/main" id="{032B3048-7A1E-4E81-A867-8EC5CD3DC9F7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102404" name="Picture 4">
              <a:extLst>
                <a:ext uri="{FF2B5EF4-FFF2-40B4-BE49-F238E27FC236}">
                  <a16:creationId xmlns:a16="http://schemas.microsoft.com/office/drawing/2014/main" id="{DEB3445A-8A35-4C06-8B56-2965117192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405" name="Text Box 5">
              <a:extLst>
                <a:ext uri="{FF2B5EF4-FFF2-40B4-BE49-F238E27FC236}">
                  <a16:creationId xmlns:a16="http://schemas.microsoft.com/office/drawing/2014/main" id="{DD3D9921-26BA-4888-BCDF-DFE9F03387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102406" name="Picture 6">
            <a:extLst>
              <a:ext uri="{FF2B5EF4-FFF2-40B4-BE49-F238E27FC236}">
                <a16:creationId xmlns:a16="http://schemas.microsoft.com/office/drawing/2014/main" id="{23901B70-4FC3-4CF1-BC06-F9B2FADF8F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07" name="Text Box 7">
            <a:extLst>
              <a:ext uri="{FF2B5EF4-FFF2-40B4-BE49-F238E27FC236}">
                <a16:creationId xmlns:a16="http://schemas.microsoft.com/office/drawing/2014/main" id="{6A8BBFAF-A280-46C5-91D6-B8D76C6D1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2</a:t>
            </a:r>
            <a:endParaRPr lang="fr-FR" altLang="fr-FR"/>
          </a:p>
        </p:txBody>
      </p:sp>
      <p:sp>
        <p:nvSpPr>
          <p:cNvPr id="102409" name="Text Box 9">
            <a:extLst>
              <a:ext uri="{FF2B5EF4-FFF2-40B4-BE49-F238E27FC236}">
                <a16:creationId xmlns:a16="http://schemas.microsoft.com/office/drawing/2014/main" id="{A3E8D7FB-CF4E-48D5-8525-5E1BA7ADFA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498475"/>
            <a:ext cx="326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Système de surveillance</a:t>
            </a:r>
            <a:endParaRPr lang="fr-FR" altLang="fr-FR" u="sng"/>
          </a:p>
        </p:txBody>
      </p:sp>
      <p:sp>
        <p:nvSpPr>
          <p:cNvPr id="102410" name="Text Box 10">
            <a:extLst>
              <a:ext uri="{FF2B5EF4-FFF2-40B4-BE49-F238E27FC236}">
                <a16:creationId xmlns:a16="http://schemas.microsoft.com/office/drawing/2014/main" id="{576715AF-7B73-48D3-89C7-A0543C15D9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9713" y="1641475"/>
            <a:ext cx="680085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On décrit les méthodes de mesure qui permettent</a:t>
            </a:r>
          </a:p>
          <a:p>
            <a:r>
              <a:rPr lang="fr-BE" altLang="fr-FR"/>
              <a:t>de s’assurer que les limites critiques ne sont pas</a:t>
            </a:r>
          </a:p>
          <a:p>
            <a:r>
              <a:rPr lang="fr-BE" altLang="fr-FR"/>
              <a:t>dépassées et, partant, que le C.C.P. est maîtrisé.</a:t>
            </a:r>
          </a:p>
          <a:p>
            <a:endParaRPr lang="fr-BE" altLang="fr-FR"/>
          </a:p>
          <a:p>
            <a:r>
              <a:rPr lang="fr-BE" altLang="fr-FR"/>
              <a:t>Idéalement, la surveillance doit pouvoir se faire</a:t>
            </a:r>
          </a:p>
          <a:p>
            <a:r>
              <a:rPr lang="fr-BE" altLang="fr-FR"/>
              <a:t>en continu et fournir des informations en temps</a:t>
            </a:r>
          </a:p>
          <a:p>
            <a:r>
              <a:rPr lang="fr-BE" altLang="fr-FR"/>
              <a:t>réel.</a:t>
            </a:r>
          </a:p>
          <a:p>
            <a:endParaRPr lang="fr-BE" altLang="fr-FR"/>
          </a:p>
          <a:p>
            <a:r>
              <a:rPr lang="fr-BE" altLang="fr-FR"/>
              <a:t>Si c’est impossible, la fréquence doit être suffisante</a:t>
            </a:r>
          </a:p>
          <a:p>
            <a:r>
              <a:rPr lang="fr-BE" altLang="fr-FR"/>
              <a:t>pour assurer le contrôle du C.C.P.</a:t>
            </a:r>
          </a:p>
          <a:p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>
            <a:extLst>
              <a:ext uri="{FF2B5EF4-FFF2-40B4-BE49-F238E27FC236}">
                <a16:creationId xmlns:a16="http://schemas.microsoft.com/office/drawing/2014/main" id="{572A2F3E-0E8E-4A94-B6BA-4655CEE39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CCCC00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03427" name="Group 3">
            <a:extLst>
              <a:ext uri="{FF2B5EF4-FFF2-40B4-BE49-F238E27FC236}">
                <a16:creationId xmlns:a16="http://schemas.microsoft.com/office/drawing/2014/main" id="{30B0288B-D8CC-4FB1-A91F-15E41050427D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103428" name="Picture 4">
              <a:extLst>
                <a:ext uri="{FF2B5EF4-FFF2-40B4-BE49-F238E27FC236}">
                  <a16:creationId xmlns:a16="http://schemas.microsoft.com/office/drawing/2014/main" id="{08D7C019-41C2-483A-A179-1F1CDA9249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429" name="Text Box 5">
              <a:extLst>
                <a:ext uri="{FF2B5EF4-FFF2-40B4-BE49-F238E27FC236}">
                  <a16:creationId xmlns:a16="http://schemas.microsoft.com/office/drawing/2014/main" id="{9416BC2B-4439-4110-85F6-BA1EEEDB5A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103430" name="Picture 6">
            <a:extLst>
              <a:ext uri="{FF2B5EF4-FFF2-40B4-BE49-F238E27FC236}">
                <a16:creationId xmlns:a16="http://schemas.microsoft.com/office/drawing/2014/main" id="{02457192-E2DA-4F89-BC87-7FA302FE1E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31" name="Text Box 7">
            <a:extLst>
              <a:ext uri="{FF2B5EF4-FFF2-40B4-BE49-F238E27FC236}">
                <a16:creationId xmlns:a16="http://schemas.microsoft.com/office/drawing/2014/main" id="{17B455B9-0F7C-4829-BC91-DE094945CD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2</a:t>
            </a:r>
            <a:endParaRPr lang="fr-FR" altLang="fr-FR"/>
          </a:p>
        </p:txBody>
      </p:sp>
      <p:sp>
        <p:nvSpPr>
          <p:cNvPr id="103432" name="Text Box 8">
            <a:extLst>
              <a:ext uri="{FF2B5EF4-FFF2-40B4-BE49-F238E27FC236}">
                <a16:creationId xmlns:a16="http://schemas.microsoft.com/office/drawing/2014/main" id="{A638095C-49C3-4769-A69A-65CB109B51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498475"/>
            <a:ext cx="326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Système de surveillance</a:t>
            </a:r>
            <a:endParaRPr lang="fr-FR" altLang="fr-FR" u="sng"/>
          </a:p>
        </p:txBody>
      </p:sp>
      <p:sp>
        <p:nvSpPr>
          <p:cNvPr id="103434" name="Text Box 10">
            <a:extLst>
              <a:ext uri="{FF2B5EF4-FFF2-40B4-BE49-F238E27FC236}">
                <a16:creationId xmlns:a16="http://schemas.microsoft.com/office/drawing/2014/main" id="{AB09FBFC-11A0-4CE9-9B35-8DD9A4E21D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313" y="1412875"/>
            <a:ext cx="6743700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L’idéal est représenté par des mesures directes</a:t>
            </a:r>
          </a:p>
          <a:p>
            <a:r>
              <a:rPr lang="fr-BE" altLang="fr-FR"/>
              <a:t>et immédiates :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Observations visuelles (couleur,..)</a:t>
            </a:r>
          </a:p>
          <a:p>
            <a:pPr>
              <a:buFontTx/>
              <a:buChar char="•"/>
            </a:pPr>
            <a:r>
              <a:rPr lang="fr-BE" altLang="fr-FR"/>
              <a:t> Mesures physiques (températures, pression,..)</a:t>
            </a:r>
          </a:p>
          <a:p>
            <a:pPr>
              <a:buFontTx/>
              <a:buChar char="•"/>
            </a:pPr>
            <a:r>
              <a:rPr lang="fr-BE" altLang="fr-FR"/>
              <a:t> Mesures chimiques (PH,..)</a:t>
            </a:r>
          </a:p>
          <a:p>
            <a:pPr>
              <a:buFontTx/>
              <a:buChar char="•"/>
            </a:pPr>
            <a:endParaRPr lang="fr-BE" altLang="fr-FR"/>
          </a:p>
          <a:p>
            <a:r>
              <a:rPr lang="fr-BE" altLang="fr-FR"/>
              <a:t>Les analyses microbiologiques sont peu utilisables</a:t>
            </a:r>
          </a:p>
          <a:p>
            <a:r>
              <a:rPr lang="fr-BE" altLang="fr-FR"/>
              <a:t>(temps) mais restent incontournables pour vérifier</a:t>
            </a:r>
          </a:p>
          <a:p>
            <a:r>
              <a:rPr lang="fr-BE" altLang="fr-FR"/>
              <a:t>que le système fonctionne bien dans tous les cas où</a:t>
            </a:r>
          </a:p>
          <a:p>
            <a:r>
              <a:rPr lang="fr-BE" altLang="fr-FR"/>
              <a:t>on craint une présence microbienne.</a:t>
            </a:r>
          </a:p>
          <a:p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>
            <a:extLst>
              <a:ext uri="{FF2B5EF4-FFF2-40B4-BE49-F238E27FC236}">
                <a16:creationId xmlns:a16="http://schemas.microsoft.com/office/drawing/2014/main" id="{D5DEC257-8493-4EF2-B600-7F361DECC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04451" name="Group 3">
            <a:extLst>
              <a:ext uri="{FF2B5EF4-FFF2-40B4-BE49-F238E27FC236}">
                <a16:creationId xmlns:a16="http://schemas.microsoft.com/office/drawing/2014/main" id="{ADC78703-DAA1-436A-A0FC-BE3344178117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04452" name="Picture 4">
              <a:extLst>
                <a:ext uri="{FF2B5EF4-FFF2-40B4-BE49-F238E27FC236}">
                  <a16:creationId xmlns:a16="http://schemas.microsoft.com/office/drawing/2014/main" id="{8C16D500-C3B7-45F1-9EFC-E61BAF6AA1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453" name="Text Box 5">
              <a:extLst>
                <a:ext uri="{FF2B5EF4-FFF2-40B4-BE49-F238E27FC236}">
                  <a16:creationId xmlns:a16="http://schemas.microsoft.com/office/drawing/2014/main" id="{8C695B33-4CF1-4EC4-8872-723A5512C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104454" name="Text Box 6">
            <a:extLst>
              <a:ext uri="{FF2B5EF4-FFF2-40B4-BE49-F238E27FC236}">
                <a16:creationId xmlns:a16="http://schemas.microsoft.com/office/drawing/2014/main" id="{E9F755C5-89EF-451A-9E96-680864B2F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188" y="685800"/>
            <a:ext cx="6918325" cy="521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        </a:t>
            </a:r>
            <a:r>
              <a:rPr lang="fr-BE" altLang="fr-FR" sz="4800" u="sng">
                <a:solidFill>
                  <a:schemeClr val="bg1"/>
                </a:solidFill>
              </a:rPr>
              <a:t>Etape 11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		</a:t>
            </a:r>
            <a:r>
              <a:rPr lang="fr-BE" altLang="fr-FR" sz="4800" u="sng">
                <a:solidFill>
                  <a:schemeClr val="bg1"/>
                </a:solidFill>
              </a:rPr>
              <a:t>Principe 5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         Etablir un plan </a:t>
            </a:r>
          </a:p>
          <a:p>
            <a:r>
              <a:rPr lang="fr-BE" altLang="fr-FR" sz="4800">
                <a:solidFill>
                  <a:schemeClr val="bg1"/>
                </a:solidFill>
              </a:rPr>
              <a:t>      d’actions correctives   </a:t>
            </a:r>
          </a:p>
          <a:p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104455" name="Text Box 7">
            <a:extLst>
              <a:ext uri="{FF2B5EF4-FFF2-40B4-BE49-F238E27FC236}">
                <a16:creationId xmlns:a16="http://schemas.microsoft.com/office/drawing/2014/main" id="{02CDBD24-EA5D-4AF7-B0AF-B243C5D6F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3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104456" name="Picture 8">
            <a:extLst>
              <a:ext uri="{FF2B5EF4-FFF2-40B4-BE49-F238E27FC236}">
                <a16:creationId xmlns:a16="http://schemas.microsoft.com/office/drawing/2014/main" id="{D10BBC18-4919-41FC-A5E4-56E064E33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00"/>
            </a:gs>
            <a:gs pos="100000">
              <a:srgbClr val="66FF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>
            <a:extLst>
              <a:ext uri="{FF2B5EF4-FFF2-40B4-BE49-F238E27FC236}">
                <a16:creationId xmlns:a16="http://schemas.microsoft.com/office/drawing/2014/main" id="{3A868697-0885-4662-84AE-F32C7BB4A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8913" y="879475"/>
            <a:ext cx="5889625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Origine des problèmes microbiens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 Hygiène personnelle</a:t>
            </a:r>
          </a:p>
          <a:p>
            <a:pPr>
              <a:buFontTx/>
              <a:buChar char="•"/>
            </a:pPr>
            <a:r>
              <a:rPr lang="fr-BE" altLang="fr-FR"/>
              <a:t>  Défaut de nettoyage désinfection</a:t>
            </a:r>
          </a:p>
          <a:p>
            <a:pPr>
              <a:buFontTx/>
              <a:buChar char="•"/>
            </a:pPr>
            <a:r>
              <a:rPr lang="fr-BE" altLang="fr-FR"/>
              <a:t>  Matières premières</a:t>
            </a:r>
          </a:p>
          <a:p>
            <a:pPr>
              <a:buFontTx/>
              <a:buChar char="•"/>
            </a:pPr>
            <a:r>
              <a:rPr lang="fr-BE" altLang="fr-FR"/>
              <a:t>  Problème de température de conservation</a:t>
            </a:r>
          </a:p>
          <a:p>
            <a:pPr>
              <a:buFontTx/>
              <a:buChar char="•"/>
            </a:pPr>
            <a:r>
              <a:rPr lang="fr-BE" altLang="fr-FR"/>
              <a:t>  Mauvaise température de cuisson</a:t>
            </a:r>
          </a:p>
          <a:p>
            <a:pPr>
              <a:buFontTx/>
              <a:buChar char="•"/>
            </a:pPr>
            <a:r>
              <a:rPr lang="fr-BE" altLang="fr-FR"/>
              <a:t>  Mauvais couple « temps / température »</a:t>
            </a:r>
          </a:p>
          <a:p>
            <a:pPr lvl="1"/>
            <a:r>
              <a:rPr lang="fr-BE" altLang="fr-FR"/>
              <a:t>en pasteurisation ou stérilisation</a:t>
            </a:r>
            <a:endParaRPr lang="fr-FR" altLang="fr-FR"/>
          </a:p>
        </p:txBody>
      </p:sp>
      <p:sp>
        <p:nvSpPr>
          <p:cNvPr id="22531" name="Text Box 3">
            <a:extLst>
              <a:ext uri="{FF2B5EF4-FFF2-40B4-BE49-F238E27FC236}">
                <a16:creationId xmlns:a16="http://schemas.microsoft.com/office/drawing/2014/main" id="{8D90CF6C-0DB4-4BCD-AB7C-E032A017AC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5334000"/>
            <a:ext cx="6824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rgbClr val="FF0000"/>
                </a:solidFill>
              </a:rPr>
              <a:t>Souvent combinaison de deux ou plusieurs facteurs</a:t>
            </a:r>
            <a:endParaRPr lang="fr-FR" altLang="fr-FR">
              <a:solidFill>
                <a:srgbClr val="FF0000"/>
              </a:solidFill>
            </a:endParaRPr>
          </a:p>
        </p:txBody>
      </p:sp>
      <p:sp>
        <p:nvSpPr>
          <p:cNvPr id="22532" name="Text Box 4">
            <a:extLst>
              <a:ext uri="{FF2B5EF4-FFF2-40B4-BE49-F238E27FC236}">
                <a16:creationId xmlns:a16="http://schemas.microsoft.com/office/drawing/2014/main" id="{AB964CE4-3F25-405D-B20A-189BC279D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8913" y="4689475"/>
            <a:ext cx="11112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fr-BE" altLang="fr-FR"/>
              <a:t>  Etc ..</a:t>
            </a:r>
          </a:p>
          <a:p>
            <a:pPr>
              <a:buFontTx/>
              <a:buChar char="•"/>
            </a:pPr>
            <a:endParaRPr lang="fr-FR" altLang="fr-FR" b="0"/>
          </a:p>
        </p:txBody>
      </p:sp>
      <p:sp>
        <p:nvSpPr>
          <p:cNvPr id="22533" name="Rectangle 5">
            <a:extLst>
              <a:ext uri="{FF2B5EF4-FFF2-40B4-BE49-F238E27FC236}">
                <a16:creationId xmlns:a16="http://schemas.microsoft.com/office/drawing/2014/main" id="{D69BAAAF-180A-41C3-9F91-8655E7494D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22534" name="Group 6">
            <a:extLst>
              <a:ext uri="{FF2B5EF4-FFF2-40B4-BE49-F238E27FC236}">
                <a16:creationId xmlns:a16="http://schemas.microsoft.com/office/drawing/2014/main" id="{09161C2B-C5FE-4FEE-9EE0-28AC1C51301B}"/>
              </a:ext>
            </a:extLst>
          </p:cNvPr>
          <p:cNvGrpSpPr>
            <a:grpSpLocks/>
          </p:cNvGrpSpPr>
          <p:nvPr/>
        </p:nvGrpSpPr>
        <p:grpSpPr bwMode="auto">
          <a:xfrm>
            <a:off x="0" y="5562600"/>
            <a:ext cx="1141413" cy="1077913"/>
            <a:chOff x="865" y="3504"/>
            <a:chExt cx="719" cy="679"/>
          </a:xfrm>
        </p:grpSpPr>
        <p:pic>
          <p:nvPicPr>
            <p:cNvPr id="22535" name="Picture 7">
              <a:extLst>
                <a:ext uri="{FF2B5EF4-FFF2-40B4-BE49-F238E27FC236}">
                  <a16:creationId xmlns:a16="http://schemas.microsoft.com/office/drawing/2014/main" id="{33AA4A5C-14A7-4AEB-8E45-58B2219379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gradFill rotWithShape="0">
              <a:gsLst>
                <a:gs pos="0">
                  <a:srgbClr val="66FF33"/>
                </a:gs>
                <a:gs pos="100000">
                  <a:srgbClr val="339933"/>
                </a:gs>
              </a:gsLst>
              <a:lin ang="5400000" scaled="1"/>
            </a:gradFill>
          </p:spPr>
        </p:pic>
        <p:sp>
          <p:nvSpPr>
            <p:cNvPr id="22536" name="Text Box 8">
              <a:extLst>
                <a:ext uri="{FF2B5EF4-FFF2-40B4-BE49-F238E27FC236}">
                  <a16:creationId xmlns:a16="http://schemas.microsoft.com/office/drawing/2014/main" id="{ED7E388B-9067-45AF-BFA2-706933BFFF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gradFill rotWithShape="0">
              <a:gsLst>
                <a:gs pos="0">
                  <a:srgbClr val="66FF33"/>
                </a:gs>
                <a:gs pos="100000">
                  <a:srgbClr val="339933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22537" name="Picture 9">
            <a:extLst>
              <a:ext uri="{FF2B5EF4-FFF2-40B4-BE49-F238E27FC236}">
                <a16:creationId xmlns:a16="http://schemas.microsoft.com/office/drawing/2014/main" id="{B7AAD575-8D67-48FB-9581-75D765C26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pic>
        <p:nvPicPr>
          <p:cNvPr id="22538" name="Picture 10">
            <a:extLst>
              <a:ext uri="{FF2B5EF4-FFF2-40B4-BE49-F238E27FC236}">
                <a16:creationId xmlns:a16="http://schemas.microsoft.com/office/drawing/2014/main" id="{FE83F24A-2EDB-4800-B6C7-6325878B0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7493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9" name="Text Box 11">
            <a:extLst>
              <a:ext uri="{FF2B5EF4-FFF2-40B4-BE49-F238E27FC236}">
                <a16:creationId xmlns:a16="http://schemas.microsoft.com/office/drawing/2014/main" id="{C044057E-ABB5-402F-ABEC-038DEDFDE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8606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2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>
            <a:extLst>
              <a:ext uri="{FF2B5EF4-FFF2-40B4-BE49-F238E27FC236}">
                <a16:creationId xmlns:a16="http://schemas.microsoft.com/office/drawing/2014/main" id="{B0CA8069-AFB0-41F7-8D66-8A12362C7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0000"/>
              </a:gs>
            </a:gsLst>
            <a:lin ang="27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05475" name="Group 3">
            <a:extLst>
              <a:ext uri="{FF2B5EF4-FFF2-40B4-BE49-F238E27FC236}">
                <a16:creationId xmlns:a16="http://schemas.microsoft.com/office/drawing/2014/main" id="{FABEC37E-98C3-480B-B12E-D0039306DC9D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05476" name="Picture 4">
              <a:extLst>
                <a:ext uri="{FF2B5EF4-FFF2-40B4-BE49-F238E27FC236}">
                  <a16:creationId xmlns:a16="http://schemas.microsoft.com/office/drawing/2014/main" id="{6B2455E0-A74E-4021-869D-A540C866ED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477" name="Text Box 5">
              <a:extLst>
                <a:ext uri="{FF2B5EF4-FFF2-40B4-BE49-F238E27FC236}">
                  <a16:creationId xmlns:a16="http://schemas.microsoft.com/office/drawing/2014/main" id="{42B4E9AF-3A21-4060-9D62-DED8734B95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105478" name="Picture 6">
            <a:extLst>
              <a:ext uri="{FF2B5EF4-FFF2-40B4-BE49-F238E27FC236}">
                <a16:creationId xmlns:a16="http://schemas.microsoft.com/office/drawing/2014/main" id="{273599BB-6FCA-4003-8831-4144AF6F7F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79" name="Text Box 7">
            <a:extLst>
              <a:ext uri="{FF2B5EF4-FFF2-40B4-BE49-F238E27FC236}">
                <a16:creationId xmlns:a16="http://schemas.microsoft.com/office/drawing/2014/main" id="{86EBB802-D2B7-466A-8307-02B406D59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8606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3</a:t>
            </a:r>
            <a:endParaRPr lang="fr-FR" altLang="fr-FR"/>
          </a:p>
        </p:txBody>
      </p:sp>
      <p:sp>
        <p:nvSpPr>
          <p:cNvPr id="105482" name="Text Box 10">
            <a:extLst>
              <a:ext uri="{FF2B5EF4-FFF2-40B4-BE49-F238E27FC236}">
                <a16:creationId xmlns:a16="http://schemas.microsoft.com/office/drawing/2014/main" id="{9DAD595B-9C2C-4FDD-A71C-39B6EECCC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3" y="879475"/>
            <a:ext cx="3532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Plan d’actions correctives</a:t>
            </a:r>
            <a:endParaRPr lang="fr-FR" altLang="fr-FR" u="sng"/>
          </a:p>
        </p:txBody>
      </p:sp>
      <p:sp>
        <p:nvSpPr>
          <p:cNvPr id="105483" name="Text Box 11">
            <a:extLst>
              <a:ext uri="{FF2B5EF4-FFF2-40B4-BE49-F238E27FC236}">
                <a16:creationId xmlns:a16="http://schemas.microsoft.com/office/drawing/2014/main" id="{A53C79E8-C1EC-421B-9F17-3FBF92C98F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2022475"/>
            <a:ext cx="716915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Il s’agit de procédures à suivre en cas de dépassement</a:t>
            </a:r>
          </a:p>
          <a:p>
            <a:r>
              <a:rPr lang="fr-BE" altLang="fr-FR"/>
              <a:t>des limites critiques.</a:t>
            </a:r>
          </a:p>
          <a:p>
            <a:endParaRPr lang="fr-BE" altLang="fr-FR"/>
          </a:p>
          <a:p>
            <a:r>
              <a:rPr lang="fr-BE" altLang="fr-FR"/>
              <a:t>Elles visent à rétablir la maîtrise des C.C.P.</a:t>
            </a:r>
          </a:p>
          <a:p>
            <a:endParaRPr lang="fr-BE" altLang="fr-FR"/>
          </a:p>
          <a:p>
            <a:r>
              <a:rPr lang="fr-BE" altLang="fr-FR"/>
              <a:t>Elles indiquent également le devenir des produits</a:t>
            </a:r>
          </a:p>
          <a:p>
            <a:r>
              <a:rPr lang="fr-BE" altLang="fr-FR"/>
              <a:t>non conformes</a:t>
            </a:r>
          </a:p>
          <a:p>
            <a:endParaRPr lang="fr-FR" altLang="fr-FR"/>
          </a:p>
        </p:txBody>
      </p:sp>
      <p:sp>
        <p:nvSpPr>
          <p:cNvPr id="105492" name="Text Box 20">
            <a:extLst>
              <a:ext uri="{FF2B5EF4-FFF2-40B4-BE49-F238E27FC236}">
                <a16:creationId xmlns:a16="http://schemas.microsoft.com/office/drawing/2014/main" id="{D2BC192E-0502-4EF4-B869-1C387973C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5083175"/>
            <a:ext cx="74279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3200" i="1">
                <a:solidFill>
                  <a:srgbClr val="FF0000"/>
                </a:solidFill>
              </a:rPr>
              <a:t>Les actions correctives doivent être prévues</a:t>
            </a:r>
          </a:p>
          <a:p>
            <a:r>
              <a:rPr lang="fr-BE" altLang="fr-FR" sz="3200" i="1">
                <a:solidFill>
                  <a:srgbClr val="FF0000"/>
                </a:solidFill>
              </a:rPr>
              <a:t>		pour chaque C.C.P.</a:t>
            </a:r>
            <a:endParaRPr lang="fr-FR" altLang="fr-FR" sz="3200" i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>
            <a:extLst>
              <a:ext uri="{FF2B5EF4-FFF2-40B4-BE49-F238E27FC236}">
                <a16:creationId xmlns:a16="http://schemas.microsoft.com/office/drawing/2014/main" id="{AAE015D1-5F1D-4EC9-84B0-37F06BF96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0000"/>
              </a:gs>
            </a:gsLst>
            <a:lin ang="27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06499" name="Group 3">
            <a:extLst>
              <a:ext uri="{FF2B5EF4-FFF2-40B4-BE49-F238E27FC236}">
                <a16:creationId xmlns:a16="http://schemas.microsoft.com/office/drawing/2014/main" id="{E385CE2A-E23F-4244-B989-EF9D3CBE8917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06500" name="Picture 4">
              <a:extLst>
                <a:ext uri="{FF2B5EF4-FFF2-40B4-BE49-F238E27FC236}">
                  <a16:creationId xmlns:a16="http://schemas.microsoft.com/office/drawing/2014/main" id="{999AB4A4-082E-49DA-A899-B0C875B72D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501" name="Text Box 5">
              <a:extLst>
                <a:ext uri="{FF2B5EF4-FFF2-40B4-BE49-F238E27FC236}">
                  <a16:creationId xmlns:a16="http://schemas.microsoft.com/office/drawing/2014/main" id="{4BAC8F16-5243-426C-940A-801F018295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106502" name="Picture 6">
            <a:extLst>
              <a:ext uri="{FF2B5EF4-FFF2-40B4-BE49-F238E27FC236}">
                <a16:creationId xmlns:a16="http://schemas.microsoft.com/office/drawing/2014/main" id="{FF7497D9-70FD-4403-A4EC-209D862C5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503" name="Text Box 7">
            <a:extLst>
              <a:ext uri="{FF2B5EF4-FFF2-40B4-BE49-F238E27FC236}">
                <a16:creationId xmlns:a16="http://schemas.microsoft.com/office/drawing/2014/main" id="{B4A9EAEB-BE63-4E3C-92EC-15C9F6239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8606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3</a:t>
            </a:r>
            <a:endParaRPr lang="fr-FR" altLang="fr-FR"/>
          </a:p>
        </p:txBody>
      </p:sp>
      <p:sp>
        <p:nvSpPr>
          <p:cNvPr id="106504" name="Text Box 8">
            <a:extLst>
              <a:ext uri="{FF2B5EF4-FFF2-40B4-BE49-F238E27FC236}">
                <a16:creationId xmlns:a16="http://schemas.microsoft.com/office/drawing/2014/main" id="{1C27F84C-B915-40A1-BDC8-B896006D46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3" y="457200"/>
            <a:ext cx="3532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Plan d’actions correctives</a:t>
            </a:r>
            <a:endParaRPr lang="fr-FR" altLang="fr-FR" u="sng"/>
          </a:p>
        </p:txBody>
      </p:sp>
      <p:sp>
        <p:nvSpPr>
          <p:cNvPr id="106506" name="Text Box 10">
            <a:extLst>
              <a:ext uri="{FF2B5EF4-FFF2-40B4-BE49-F238E27FC236}">
                <a16:creationId xmlns:a16="http://schemas.microsoft.com/office/drawing/2014/main" id="{02DCFFFE-7195-4C0D-A9AF-024C18136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313" y="1143000"/>
            <a:ext cx="6689725" cy="520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Les plans doivent comprendre :</a:t>
            </a:r>
          </a:p>
          <a:p>
            <a:endParaRPr lang="fr-BE" altLang="fr-FR" i="1"/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La nature de la déviation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La cause de la déviation (prévisible)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Les méthodes pour établir l’action corrective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Les modes opératoires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Le traitement des produits défectueux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Les responsabilités de décision et d’exécution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L’enregistrement des résultats</a:t>
            </a:r>
          </a:p>
          <a:p>
            <a:pPr>
              <a:buFont typeface="Wingdings" panose="05000000000000000000" pitchFamily="2" charset="2"/>
              <a:buChar char="ü"/>
            </a:pPr>
            <a:endParaRPr lang="fr-BE" altLang="fr-FR"/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Lorsqu’une action corrective a été déclenchée et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que l’on maîtrise à nouveau le CCP, il est parfois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utile de faire une revue de système pour éviter son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renouvellement.</a:t>
            </a:r>
            <a:endParaRPr lang="fr-FR" altLang="fr-FR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>
            <a:extLst>
              <a:ext uri="{FF2B5EF4-FFF2-40B4-BE49-F238E27FC236}">
                <a16:creationId xmlns:a16="http://schemas.microsoft.com/office/drawing/2014/main" id="{D68E2233-4960-4FCD-8A59-7CF54A5AF8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0000"/>
              </a:gs>
            </a:gsLst>
            <a:lin ang="27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07523" name="Group 3">
            <a:extLst>
              <a:ext uri="{FF2B5EF4-FFF2-40B4-BE49-F238E27FC236}">
                <a16:creationId xmlns:a16="http://schemas.microsoft.com/office/drawing/2014/main" id="{A51C0F0E-D9EC-4120-AEA8-C9F38A215DF7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07524" name="Picture 4">
              <a:extLst>
                <a:ext uri="{FF2B5EF4-FFF2-40B4-BE49-F238E27FC236}">
                  <a16:creationId xmlns:a16="http://schemas.microsoft.com/office/drawing/2014/main" id="{660D4AD1-2065-4D69-BAD7-267439F308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525" name="Text Box 5">
              <a:extLst>
                <a:ext uri="{FF2B5EF4-FFF2-40B4-BE49-F238E27FC236}">
                  <a16:creationId xmlns:a16="http://schemas.microsoft.com/office/drawing/2014/main" id="{81AA68E7-7F21-44EB-B903-27CA99A542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107526" name="Picture 6">
            <a:extLst>
              <a:ext uri="{FF2B5EF4-FFF2-40B4-BE49-F238E27FC236}">
                <a16:creationId xmlns:a16="http://schemas.microsoft.com/office/drawing/2014/main" id="{594CEEC9-5425-4C0D-801A-792AB3043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27" name="Text Box 7">
            <a:extLst>
              <a:ext uri="{FF2B5EF4-FFF2-40B4-BE49-F238E27FC236}">
                <a16:creationId xmlns:a16="http://schemas.microsoft.com/office/drawing/2014/main" id="{0FBB5F3B-1764-4FF6-B0E1-78CFE3E6F2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8606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3 / 3</a:t>
            </a:r>
            <a:endParaRPr lang="fr-FR" altLang="fr-FR"/>
          </a:p>
        </p:txBody>
      </p:sp>
      <p:sp>
        <p:nvSpPr>
          <p:cNvPr id="107530" name="Text Box 10">
            <a:extLst>
              <a:ext uri="{FF2B5EF4-FFF2-40B4-BE49-F238E27FC236}">
                <a16:creationId xmlns:a16="http://schemas.microsoft.com/office/drawing/2014/main" id="{3D91D562-0763-429E-B1B5-6A9E1A235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6113" y="2225675"/>
            <a:ext cx="6389687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3200" i="1"/>
              <a:t>Ne jamais oublier qu’un produit fini </a:t>
            </a:r>
          </a:p>
          <a:p>
            <a:r>
              <a:rPr lang="fr-BE" altLang="fr-FR" sz="3200" i="1"/>
              <a:t>qui a subi un accident non détecté </a:t>
            </a:r>
          </a:p>
          <a:p>
            <a:r>
              <a:rPr lang="fr-BE" altLang="fr-FR" sz="3200" i="1"/>
              <a:t>finit toujours dans la bouche d’un </a:t>
            </a:r>
          </a:p>
          <a:p>
            <a:r>
              <a:rPr lang="fr-BE" altLang="fr-FR" sz="3200" i="1"/>
              <a:t>consommateur.</a:t>
            </a:r>
            <a:endParaRPr lang="fr-FR" altLang="fr-FR" sz="3200" i="1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>
            <a:extLst>
              <a:ext uri="{FF2B5EF4-FFF2-40B4-BE49-F238E27FC236}">
                <a16:creationId xmlns:a16="http://schemas.microsoft.com/office/drawing/2014/main" id="{00164029-5857-495E-812D-73B8B9A79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08547" name="Group 3">
            <a:extLst>
              <a:ext uri="{FF2B5EF4-FFF2-40B4-BE49-F238E27FC236}">
                <a16:creationId xmlns:a16="http://schemas.microsoft.com/office/drawing/2014/main" id="{0FA656E4-26AE-4AA7-BB2B-F01F21D9462C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08548" name="Picture 4">
              <a:extLst>
                <a:ext uri="{FF2B5EF4-FFF2-40B4-BE49-F238E27FC236}">
                  <a16:creationId xmlns:a16="http://schemas.microsoft.com/office/drawing/2014/main" id="{9885F5D4-64B4-445A-9FD2-533E7F57B7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549" name="Text Box 5">
              <a:extLst>
                <a:ext uri="{FF2B5EF4-FFF2-40B4-BE49-F238E27FC236}">
                  <a16:creationId xmlns:a16="http://schemas.microsoft.com/office/drawing/2014/main" id="{1D8E9C97-8F57-489F-A08F-545A5B720B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108550" name="Text Box 6">
            <a:extLst>
              <a:ext uri="{FF2B5EF4-FFF2-40B4-BE49-F238E27FC236}">
                <a16:creationId xmlns:a16="http://schemas.microsoft.com/office/drawing/2014/main" id="{ABC5D636-711B-45DE-9DD1-543BF429D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188" y="685800"/>
            <a:ext cx="7199312" cy="521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        </a:t>
            </a:r>
            <a:r>
              <a:rPr lang="fr-BE" altLang="fr-FR" sz="4800" u="sng">
                <a:solidFill>
                  <a:schemeClr val="bg1"/>
                </a:solidFill>
              </a:rPr>
              <a:t>Etape 12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		</a:t>
            </a:r>
            <a:r>
              <a:rPr lang="fr-BE" altLang="fr-FR" sz="4800" u="sng">
                <a:solidFill>
                  <a:schemeClr val="bg1"/>
                </a:solidFill>
              </a:rPr>
              <a:t>Principe 6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Etablir une documentation</a:t>
            </a:r>
          </a:p>
          <a:p>
            <a:r>
              <a:rPr lang="fr-BE" altLang="fr-FR" sz="4800">
                <a:solidFill>
                  <a:schemeClr val="bg1"/>
                </a:solidFill>
              </a:rPr>
              <a:t>  </a:t>
            </a:r>
          </a:p>
          <a:p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108551" name="Text Box 7">
            <a:extLst>
              <a:ext uri="{FF2B5EF4-FFF2-40B4-BE49-F238E27FC236}">
                <a16:creationId xmlns:a16="http://schemas.microsoft.com/office/drawing/2014/main" id="{40EEACE9-B007-4917-B02C-B1EE42304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3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108552" name="Picture 8">
            <a:extLst>
              <a:ext uri="{FF2B5EF4-FFF2-40B4-BE49-F238E27FC236}">
                <a16:creationId xmlns:a16="http://schemas.microsoft.com/office/drawing/2014/main" id="{D4637466-592E-4F53-9822-ADD45803D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>
            <a:extLst>
              <a:ext uri="{FF2B5EF4-FFF2-40B4-BE49-F238E27FC236}">
                <a16:creationId xmlns:a16="http://schemas.microsoft.com/office/drawing/2014/main" id="{64A4D80F-791D-4657-883D-8EBB10430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00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09571" name="Group 3">
            <a:extLst>
              <a:ext uri="{FF2B5EF4-FFF2-40B4-BE49-F238E27FC236}">
                <a16:creationId xmlns:a16="http://schemas.microsoft.com/office/drawing/2014/main" id="{8D1BED53-1C74-454A-9B56-F071D62C3D2E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09572" name="Picture 4">
              <a:extLst>
                <a:ext uri="{FF2B5EF4-FFF2-40B4-BE49-F238E27FC236}">
                  <a16:creationId xmlns:a16="http://schemas.microsoft.com/office/drawing/2014/main" id="{65E4F1CD-BAF6-4140-8883-00B2838375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573" name="Text Box 5">
              <a:extLst>
                <a:ext uri="{FF2B5EF4-FFF2-40B4-BE49-F238E27FC236}">
                  <a16:creationId xmlns:a16="http://schemas.microsoft.com/office/drawing/2014/main" id="{C6535CEA-C2EB-4B6C-9D32-E6C54D028B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109574" name="Picture 6">
            <a:extLst>
              <a:ext uri="{FF2B5EF4-FFF2-40B4-BE49-F238E27FC236}">
                <a16:creationId xmlns:a16="http://schemas.microsoft.com/office/drawing/2014/main" id="{AE195956-E4EE-4279-8764-AAB312D4D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109575" name="Text Box 7">
            <a:extLst>
              <a:ext uri="{FF2B5EF4-FFF2-40B4-BE49-F238E27FC236}">
                <a16:creationId xmlns:a16="http://schemas.microsoft.com/office/drawing/2014/main" id="{4A7A8E87-BD1C-4180-8DC9-5A5C4BBA0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438400"/>
            <a:ext cx="801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 1 / 2</a:t>
            </a:r>
            <a:endParaRPr lang="fr-FR" altLang="fr-FR"/>
          </a:p>
        </p:txBody>
      </p:sp>
      <p:sp>
        <p:nvSpPr>
          <p:cNvPr id="109578" name="Text Box 10">
            <a:extLst>
              <a:ext uri="{FF2B5EF4-FFF2-40B4-BE49-F238E27FC236}">
                <a16:creationId xmlns:a16="http://schemas.microsoft.com/office/drawing/2014/main" id="{7FBD59D0-E9C7-4AAA-9421-ABC8F79CD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513" y="24796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/>
          </a:p>
        </p:txBody>
      </p:sp>
      <p:sp>
        <p:nvSpPr>
          <p:cNvPr id="109581" name="Text Box 13">
            <a:extLst>
              <a:ext uri="{FF2B5EF4-FFF2-40B4-BE49-F238E27FC236}">
                <a16:creationId xmlns:a16="http://schemas.microsoft.com/office/drawing/2014/main" id="{A5064123-862D-4B4F-A008-564D415644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313" y="727075"/>
            <a:ext cx="699770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Documentation</a:t>
            </a:r>
          </a:p>
          <a:p>
            <a:endParaRPr lang="fr-BE" altLang="fr-FR" u="sng"/>
          </a:p>
          <a:p>
            <a:r>
              <a:rPr lang="fr-BE" altLang="fr-FR"/>
              <a:t>L’équipe HACCP doit concevoir une documentation</a:t>
            </a:r>
          </a:p>
          <a:p>
            <a:r>
              <a:rPr lang="fr-BE" altLang="fr-FR"/>
              <a:t>comprennant :</a:t>
            </a:r>
          </a:p>
          <a:p>
            <a:endParaRPr lang="fr-BE" altLang="fr-FR"/>
          </a:p>
          <a:p>
            <a:pPr>
              <a:buFont typeface="Wingdings" panose="05000000000000000000" pitchFamily="2" charset="2"/>
              <a:buChar char="Ø"/>
            </a:pPr>
            <a:r>
              <a:rPr lang="fr-BE" altLang="fr-FR"/>
              <a:t> </a:t>
            </a:r>
            <a:r>
              <a:rPr lang="fr-BE" altLang="fr-FR" i="1"/>
              <a:t>Le système mis en place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fr-BE" altLang="fr-FR"/>
              <a:t> Les procédures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fr-BE" altLang="fr-FR"/>
              <a:t> Les modes opératoires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fr-BE" altLang="fr-FR"/>
              <a:t> Les instructions de travail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fr-BE" altLang="fr-FR"/>
              <a:t> Les documents relatifs aux étapes 1 à 11</a:t>
            </a:r>
            <a:endParaRPr lang="fr-FR" altLang="fr-FR"/>
          </a:p>
        </p:txBody>
      </p:sp>
      <p:sp>
        <p:nvSpPr>
          <p:cNvPr id="109582" name="Text Box 14">
            <a:extLst>
              <a:ext uri="{FF2B5EF4-FFF2-40B4-BE49-F238E27FC236}">
                <a16:creationId xmlns:a16="http://schemas.microsoft.com/office/drawing/2014/main" id="{C96D7B0E-E972-490B-89EB-2F8C2F552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313" y="4537075"/>
            <a:ext cx="64071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BE" altLang="fr-FR"/>
              <a:t> </a:t>
            </a:r>
            <a:r>
              <a:rPr lang="fr-BE" altLang="fr-FR" i="1"/>
              <a:t>Les enregistrements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fr-BE" altLang="fr-FR"/>
              <a:t> Résultats, observations, fiches de contrôle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fr-BE" altLang="fr-FR"/>
              <a:t> Rapports, reprises des décisions</a:t>
            </a:r>
            <a:endParaRPr lang="fr-FR" altLang="fr-FR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AA6BA12B-85B7-434E-9720-849F6973E1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00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10595" name="Group 3">
            <a:extLst>
              <a:ext uri="{FF2B5EF4-FFF2-40B4-BE49-F238E27FC236}">
                <a16:creationId xmlns:a16="http://schemas.microsoft.com/office/drawing/2014/main" id="{CFA68833-C15E-404A-9640-E3B59B870BEA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10596" name="Picture 4">
              <a:extLst>
                <a:ext uri="{FF2B5EF4-FFF2-40B4-BE49-F238E27FC236}">
                  <a16:creationId xmlns:a16="http://schemas.microsoft.com/office/drawing/2014/main" id="{B5394BAA-2762-4431-AFC5-7C026B43E8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597" name="Text Box 5">
              <a:extLst>
                <a:ext uri="{FF2B5EF4-FFF2-40B4-BE49-F238E27FC236}">
                  <a16:creationId xmlns:a16="http://schemas.microsoft.com/office/drawing/2014/main" id="{486A2BF7-4AD9-4CCE-8FF0-2A5E1ECC1D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110598" name="Picture 6">
            <a:extLst>
              <a:ext uri="{FF2B5EF4-FFF2-40B4-BE49-F238E27FC236}">
                <a16:creationId xmlns:a16="http://schemas.microsoft.com/office/drawing/2014/main" id="{35C45251-1A05-447C-A2B9-33FC1FAA0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110599" name="Text Box 7">
            <a:extLst>
              <a:ext uri="{FF2B5EF4-FFF2-40B4-BE49-F238E27FC236}">
                <a16:creationId xmlns:a16="http://schemas.microsoft.com/office/drawing/2014/main" id="{940A35EB-4DB9-467D-B30A-060DE85776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438400"/>
            <a:ext cx="801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 2 / 2</a:t>
            </a:r>
            <a:endParaRPr lang="fr-FR" altLang="fr-FR"/>
          </a:p>
        </p:txBody>
      </p:sp>
      <p:sp>
        <p:nvSpPr>
          <p:cNvPr id="110600" name="Text Box 8">
            <a:extLst>
              <a:ext uri="{FF2B5EF4-FFF2-40B4-BE49-F238E27FC236}">
                <a16:creationId xmlns:a16="http://schemas.microsoft.com/office/drawing/2014/main" id="{95AE2DE1-1565-4AD5-BECC-4D0304A32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513" y="24796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/>
          </a:p>
        </p:txBody>
      </p:sp>
      <p:sp>
        <p:nvSpPr>
          <p:cNvPr id="110603" name="Text Box 11">
            <a:extLst>
              <a:ext uri="{FF2B5EF4-FFF2-40B4-BE49-F238E27FC236}">
                <a16:creationId xmlns:a16="http://schemas.microsoft.com/office/drawing/2014/main" id="{F97E5F23-632C-4F7A-ABC3-EC49D2A1E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513" y="727075"/>
            <a:ext cx="2181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Documentation</a:t>
            </a:r>
            <a:endParaRPr lang="fr-FR" altLang="fr-FR" u="sng"/>
          </a:p>
        </p:txBody>
      </p:sp>
      <p:sp>
        <p:nvSpPr>
          <p:cNvPr id="110604" name="Text Box 12">
            <a:extLst>
              <a:ext uri="{FF2B5EF4-FFF2-40B4-BE49-F238E27FC236}">
                <a16:creationId xmlns:a16="http://schemas.microsoft.com/office/drawing/2014/main" id="{B3323A3C-A35A-4290-8A16-1DDE57434B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2425700"/>
            <a:ext cx="6634163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i="1"/>
              <a:t>Les enregistrements sont un des éléments essentiels</a:t>
            </a:r>
          </a:p>
          <a:p>
            <a:r>
              <a:rPr lang="fr-BE" altLang="fr-FR" i="1"/>
              <a:t>du système HACCP car ils constituent une preuve</a:t>
            </a:r>
          </a:p>
          <a:p>
            <a:r>
              <a:rPr lang="fr-BE" altLang="fr-FR" i="1"/>
              <a:t>objective de l’application permanente et de</a:t>
            </a:r>
          </a:p>
          <a:p>
            <a:r>
              <a:rPr lang="fr-BE" altLang="fr-FR" i="1"/>
              <a:t>l’efficacité du système.</a:t>
            </a:r>
          </a:p>
          <a:p>
            <a:endParaRPr lang="fr-BE" altLang="fr-FR" i="1"/>
          </a:p>
          <a:p>
            <a:r>
              <a:rPr lang="fr-BE" altLang="fr-FR" i="1">
                <a:solidFill>
                  <a:srgbClr val="FF0000"/>
                </a:solidFill>
              </a:rPr>
              <a:t>Ils seront d’ailleurs exigés par tout inspecteur.</a:t>
            </a:r>
          </a:p>
          <a:p>
            <a:endParaRPr lang="fr-FR" altLang="fr-FR" i="1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>
            <a:extLst>
              <a:ext uri="{FF2B5EF4-FFF2-40B4-BE49-F238E27FC236}">
                <a16:creationId xmlns:a16="http://schemas.microsoft.com/office/drawing/2014/main" id="{2526A5B9-E84A-4459-B4B1-B1741E2E9A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12643" name="Group 3">
            <a:extLst>
              <a:ext uri="{FF2B5EF4-FFF2-40B4-BE49-F238E27FC236}">
                <a16:creationId xmlns:a16="http://schemas.microsoft.com/office/drawing/2014/main" id="{AA35AF03-EEF5-45AB-9695-C54FCB785B68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12644" name="Picture 4">
              <a:extLst>
                <a:ext uri="{FF2B5EF4-FFF2-40B4-BE49-F238E27FC236}">
                  <a16:creationId xmlns:a16="http://schemas.microsoft.com/office/drawing/2014/main" id="{697235E3-E958-4BE3-B6F8-BF87D36807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645" name="Text Box 5">
              <a:extLst>
                <a:ext uri="{FF2B5EF4-FFF2-40B4-BE49-F238E27FC236}">
                  <a16:creationId xmlns:a16="http://schemas.microsoft.com/office/drawing/2014/main" id="{7A0F1B2E-C064-4707-91D7-370086BF42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112646" name="Text Box 6">
            <a:extLst>
              <a:ext uri="{FF2B5EF4-FFF2-40B4-BE49-F238E27FC236}">
                <a16:creationId xmlns:a16="http://schemas.microsoft.com/office/drawing/2014/main" id="{FF0A7E78-9ABE-46ED-9936-F5285E3DEF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188" y="685800"/>
            <a:ext cx="6543675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        </a:t>
            </a:r>
            <a:r>
              <a:rPr lang="fr-BE" altLang="fr-FR" sz="4800" u="sng">
                <a:solidFill>
                  <a:schemeClr val="bg1"/>
                </a:solidFill>
              </a:rPr>
              <a:t>Etape 13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	       </a:t>
            </a:r>
            <a:r>
              <a:rPr lang="fr-BE" altLang="fr-FR" sz="4800" u="sng">
                <a:solidFill>
                  <a:schemeClr val="bg1"/>
                </a:solidFill>
              </a:rPr>
              <a:t>Principe 7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	  Vérifier le système  </a:t>
            </a:r>
          </a:p>
          <a:p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112647" name="Text Box 7">
            <a:extLst>
              <a:ext uri="{FF2B5EF4-FFF2-40B4-BE49-F238E27FC236}">
                <a16:creationId xmlns:a16="http://schemas.microsoft.com/office/drawing/2014/main" id="{394DCABB-81BB-4EC2-9AA4-24515AD18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2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112648" name="Picture 8">
            <a:extLst>
              <a:ext uri="{FF2B5EF4-FFF2-40B4-BE49-F238E27FC236}">
                <a16:creationId xmlns:a16="http://schemas.microsoft.com/office/drawing/2014/main" id="{5931AFED-BADE-4F96-AB50-49CD71AAB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33"/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>
            <a:extLst>
              <a:ext uri="{FF2B5EF4-FFF2-40B4-BE49-F238E27FC236}">
                <a16:creationId xmlns:a16="http://schemas.microsoft.com/office/drawing/2014/main" id="{206A8F0C-1988-4029-82AB-CB88358DE6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13667" name="Group 3">
            <a:extLst>
              <a:ext uri="{FF2B5EF4-FFF2-40B4-BE49-F238E27FC236}">
                <a16:creationId xmlns:a16="http://schemas.microsoft.com/office/drawing/2014/main" id="{760997CE-6F6D-497E-88E4-30413071BB5C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13668" name="Picture 4">
              <a:extLst>
                <a:ext uri="{FF2B5EF4-FFF2-40B4-BE49-F238E27FC236}">
                  <a16:creationId xmlns:a16="http://schemas.microsoft.com/office/drawing/2014/main" id="{EF733E81-83F8-43E5-B507-991D161016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669" name="Text Box 5">
              <a:extLst>
                <a:ext uri="{FF2B5EF4-FFF2-40B4-BE49-F238E27FC236}">
                  <a16:creationId xmlns:a16="http://schemas.microsoft.com/office/drawing/2014/main" id="{53910B60-A4A4-43B4-84F4-DE0B8990F3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113670" name="Picture 6">
            <a:extLst>
              <a:ext uri="{FF2B5EF4-FFF2-40B4-BE49-F238E27FC236}">
                <a16:creationId xmlns:a16="http://schemas.microsoft.com/office/drawing/2014/main" id="{8EBB24B3-4E69-4F8E-BEAC-014B0BE67D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113671" name="Text Box 7">
            <a:extLst>
              <a:ext uri="{FF2B5EF4-FFF2-40B4-BE49-F238E27FC236}">
                <a16:creationId xmlns:a16="http://schemas.microsoft.com/office/drawing/2014/main" id="{E9868319-7F0C-43E3-82C4-50DB12ADA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6414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1</a:t>
            </a:r>
            <a:endParaRPr lang="fr-FR" altLang="fr-FR"/>
          </a:p>
        </p:txBody>
      </p:sp>
      <p:sp>
        <p:nvSpPr>
          <p:cNvPr id="113672" name="Text Box 8">
            <a:extLst>
              <a:ext uri="{FF2B5EF4-FFF2-40B4-BE49-F238E27FC236}">
                <a16:creationId xmlns:a16="http://schemas.microsoft.com/office/drawing/2014/main" id="{CA414582-8863-4E78-A9C0-99A3B308ED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12604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/>
          </a:p>
        </p:txBody>
      </p:sp>
      <p:sp>
        <p:nvSpPr>
          <p:cNvPr id="113675" name="Text Box 11">
            <a:extLst>
              <a:ext uri="{FF2B5EF4-FFF2-40B4-BE49-F238E27FC236}">
                <a16:creationId xmlns:a16="http://schemas.microsoft.com/office/drawing/2014/main" id="{465C069D-9CAD-45DE-B28E-7756CDEC8F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6913" y="574675"/>
            <a:ext cx="6089650" cy="520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Vérifier le système</a:t>
            </a:r>
          </a:p>
          <a:p>
            <a:endParaRPr lang="fr-BE" altLang="fr-FR" u="sng"/>
          </a:p>
          <a:p>
            <a:r>
              <a:rPr lang="fr-BE" altLang="fr-FR"/>
              <a:t>Un dossier HACCP doit être « vivant » et on </a:t>
            </a:r>
          </a:p>
          <a:p>
            <a:r>
              <a:rPr lang="fr-BE" altLang="fr-FR"/>
              <a:t>doit s’assurer périodiquement de sa validité.</a:t>
            </a:r>
          </a:p>
          <a:p>
            <a:endParaRPr lang="fr-BE" altLang="fr-FR"/>
          </a:p>
          <a:p>
            <a:r>
              <a:rPr lang="fr-BE" altLang="fr-FR"/>
              <a:t>La fréquence doit être suffisante pour valider</a:t>
            </a:r>
          </a:p>
          <a:p>
            <a:r>
              <a:rPr lang="fr-BE" altLang="fr-FR"/>
              <a:t>le système</a:t>
            </a:r>
          </a:p>
          <a:p>
            <a:endParaRPr lang="fr-BE" altLang="fr-FR"/>
          </a:p>
          <a:p>
            <a:r>
              <a:rPr lang="fr-BE" altLang="fr-FR"/>
              <a:t>Les modalités de vérification doivent être</a:t>
            </a:r>
          </a:p>
          <a:p>
            <a:r>
              <a:rPr lang="fr-BE" altLang="fr-FR"/>
              <a:t>formalisées avec un enregistrement des</a:t>
            </a:r>
          </a:p>
          <a:p>
            <a:r>
              <a:rPr lang="fr-BE" altLang="fr-FR"/>
              <a:t>résultats</a:t>
            </a:r>
          </a:p>
          <a:p>
            <a:endParaRPr lang="fr-BE" altLang="fr-FR"/>
          </a:p>
          <a:p>
            <a:r>
              <a:rPr lang="fr-BE" altLang="fr-FR"/>
              <a:t>On doit viser l’amélioration continue</a:t>
            </a:r>
          </a:p>
          <a:p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>
            <a:extLst>
              <a:ext uri="{FF2B5EF4-FFF2-40B4-BE49-F238E27FC236}">
                <a16:creationId xmlns:a16="http://schemas.microsoft.com/office/drawing/2014/main" id="{26D57AF2-56EC-42CA-A0A8-11E595547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15715" name="Group 3">
            <a:extLst>
              <a:ext uri="{FF2B5EF4-FFF2-40B4-BE49-F238E27FC236}">
                <a16:creationId xmlns:a16="http://schemas.microsoft.com/office/drawing/2014/main" id="{7CB5C987-7A90-4E00-AB47-5AE01131C5A8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15716" name="Picture 4">
              <a:extLst>
                <a:ext uri="{FF2B5EF4-FFF2-40B4-BE49-F238E27FC236}">
                  <a16:creationId xmlns:a16="http://schemas.microsoft.com/office/drawing/2014/main" id="{F596054D-25F3-477A-8165-56BD122330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717" name="Text Box 5">
              <a:extLst>
                <a:ext uri="{FF2B5EF4-FFF2-40B4-BE49-F238E27FC236}">
                  <a16:creationId xmlns:a16="http://schemas.microsoft.com/office/drawing/2014/main" id="{6CB05BF0-92E8-48F5-A538-23FAE5712A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115718" name="Text Box 6">
            <a:extLst>
              <a:ext uri="{FF2B5EF4-FFF2-40B4-BE49-F238E27FC236}">
                <a16:creationId xmlns:a16="http://schemas.microsoft.com/office/drawing/2014/main" id="{C4269ACE-4C81-4F5B-A674-66382329D7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188" y="1400175"/>
            <a:ext cx="6546850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        </a:t>
            </a:r>
            <a:r>
              <a:rPr lang="fr-BE" altLang="fr-FR" sz="4800" u="sng">
                <a:solidFill>
                  <a:schemeClr val="bg1"/>
                </a:solidFill>
              </a:rPr>
              <a:t>Etape 14</a:t>
            </a: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        Réaliser une revue  </a:t>
            </a:r>
          </a:p>
          <a:p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115719" name="Text Box 7">
            <a:extLst>
              <a:ext uri="{FF2B5EF4-FFF2-40B4-BE49-F238E27FC236}">
                <a16:creationId xmlns:a16="http://schemas.microsoft.com/office/drawing/2014/main" id="{E5AEBEFF-28F0-4443-9B01-D3C20DCBE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2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115720" name="Picture 8">
            <a:extLst>
              <a:ext uri="{FF2B5EF4-FFF2-40B4-BE49-F238E27FC236}">
                <a16:creationId xmlns:a16="http://schemas.microsoft.com/office/drawing/2014/main" id="{E71DD7FC-1606-40E1-A42E-08EEFC8A0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>
            <a:extLst>
              <a:ext uri="{FF2B5EF4-FFF2-40B4-BE49-F238E27FC236}">
                <a16:creationId xmlns:a16="http://schemas.microsoft.com/office/drawing/2014/main" id="{4551D0BF-C130-42FA-812E-E88D1807D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CCCC00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16739" name="Group 3">
            <a:extLst>
              <a:ext uri="{FF2B5EF4-FFF2-40B4-BE49-F238E27FC236}">
                <a16:creationId xmlns:a16="http://schemas.microsoft.com/office/drawing/2014/main" id="{70201837-4CAD-43B9-9FBE-0EBD03D57D7F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116740" name="Picture 4">
              <a:extLst>
                <a:ext uri="{FF2B5EF4-FFF2-40B4-BE49-F238E27FC236}">
                  <a16:creationId xmlns:a16="http://schemas.microsoft.com/office/drawing/2014/main" id="{E9F27C38-EC41-4239-94D0-144446BB68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741" name="Text Box 5">
              <a:extLst>
                <a:ext uri="{FF2B5EF4-FFF2-40B4-BE49-F238E27FC236}">
                  <a16:creationId xmlns:a16="http://schemas.microsoft.com/office/drawing/2014/main" id="{6883A8F3-4908-45F2-A90D-61B5C8A139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116742" name="Picture 6">
            <a:extLst>
              <a:ext uri="{FF2B5EF4-FFF2-40B4-BE49-F238E27FC236}">
                <a16:creationId xmlns:a16="http://schemas.microsoft.com/office/drawing/2014/main" id="{65EA68CC-78C0-499F-84C7-6BC289E95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43" name="Text Box 7">
            <a:extLst>
              <a:ext uri="{FF2B5EF4-FFF2-40B4-BE49-F238E27FC236}">
                <a16:creationId xmlns:a16="http://schemas.microsoft.com/office/drawing/2014/main" id="{76F23232-0F8A-4E09-95F2-593D5C601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2</a:t>
            </a:r>
            <a:endParaRPr lang="fr-FR" altLang="fr-FR"/>
          </a:p>
        </p:txBody>
      </p:sp>
      <p:sp>
        <p:nvSpPr>
          <p:cNvPr id="116746" name="Text Box 10">
            <a:extLst>
              <a:ext uri="{FF2B5EF4-FFF2-40B4-BE49-F238E27FC236}">
                <a16:creationId xmlns:a16="http://schemas.microsoft.com/office/drawing/2014/main" id="{ADD12A99-2AE0-4097-9F78-7CFDCD89E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413" y="1012825"/>
            <a:ext cx="6732587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Revue</a:t>
            </a:r>
          </a:p>
          <a:p>
            <a:endParaRPr lang="fr-BE" altLang="fr-FR" u="sng"/>
          </a:p>
          <a:p>
            <a:r>
              <a:rPr lang="fr-BE" altLang="fr-FR"/>
              <a:t>Une revue du système doit être faite :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à intervalle régulier</a:t>
            </a:r>
          </a:p>
          <a:p>
            <a:pPr>
              <a:buFontTx/>
              <a:buChar char="•"/>
            </a:pPr>
            <a:r>
              <a:rPr lang="fr-BE" altLang="fr-FR"/>
              <a:t> chaque fois qu’un élément nouveau le justifie  (*)</a:t>
            </a:r>
          </a:p>
          <a:p>
            <a:pPr>
              <a:buFontTx/>
              <a:buChar char="•"/>
            </a:pPr>
            <a:endParaRPr lang="fr-BE" altLang="fr-FR"/>
          </a:p>
          <a:p>
            <a:r>
              <a:rPr lang="fr-BE" altLang="fr-FR"/>
              <a:t>C’est l’évaluation formalisée de l’état et de</a:t>
            </a:r>
          </a:p>
          <a:p>
            <a:r>
              <a:rPr lang="fr-BE" altLang="fr-FR"/>
              <a:t>l’adéquation du système pa rapport à la</a:t>
            </a:r>
          </a:p>
          <a:p>
            <a:r>
              <a:rPr lang="fr-BE" altLang="fr-FR"/>
              <a:t>politique de maîtrise des dangers.</a:t>
            </a:r>
          </a:p>
          <a:p>
            <a:endParaRPr lang="fr-BE" altLang="fr-FR"/>
          </a:p>
          <a:p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6BB8C3CF-5EA9-422F-80D3-870FA71A1E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CCFF"/>
              </a:gs>
              <a:gs pos="100000">
                <a:srgbClr val="FF66FF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23555" name="Group 3">
            <a:extLst>
              <a:ext uri="{FF2B5EF4-FFF2-40B4-BE49-F238E27FC236}">
                <a16:creationId xmlns:a16="http://schemas.microsoft.com/office/drawing/2014/main" id="{E70090AC-90CC-4439-B7CC-8FE94741242F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23556" name="Picture 4">
              <a:extLst>
                <a:ext uri="{FF2B5EF4-FFF2-40B4-BE49-F238E27FC236}">
                  <a16:creationId xmlns:a16="http://schemas.microsoft.com/office/drawing/2014/main" id="{F5142019-35DD-49E9-92DB-3AF9F526E6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557" name="Text Box 5">
              <a:extLst>
                <a:ext uri="{FF2B5EF4-FFF2-40B4-BE49-F238E27FC236}">
                  <a16:creationId xmlns:a16="http://schemas.microsoft.com/office/drawing/2014/main" id="{9019D0BE-E98F-436C-9FAC-31184908A6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23558" name="Picture 6">
            <a:extLst>
              <a:ext uri="{FF2B5EF4-FFF2-40B4-BE49-F238E27FC236}">
                <a16:creationId xmlns:a16="http://schemas.microsoft.com/office/drawing/2014/main" id="{E377F141-2C9A-4FCF-99E1-1A30EEB92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>
            <a:extLst>
              <a:ext uri="{FF2B5EF4-FFF2-40B4-BE49-F238E27FC236}">
                <a16:creationId xmlns:a16="http://schemas.microsoft.com/office/drawing/2014/main" id="{2139CCA8-A9E8-4E80-A6AB-2D89C301D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792163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60" name="Text Box 8">
            <a:extLst>
              <a:ext uri="{FF2B5EF4-FFF2-40B4-BE49-F238E27FC236}">
                <a16:creationId xmlns:a16="http://schemas.microsoft.com/office/drawing/2014/main" id="{7C79FDB4-6AE3-4BA1-8EFA-7306DAC66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6513" y="304800"/>
            <a:ext cx="4502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3200" u="sng"/>
              <a:t>Contamination chimique</a:t>
            </a:r>
            <a:endParaRPr lang="fr-FR" altLang="fr-FR" sz="3200" u="sng"/>
          </a:p>
        </p:txBody>
      </p:sp>
      <p:sp>
        <p:nvSpPr>
          <p:cNvPr id="23561" name="Text Box 9">
            <a:extLst>
              <a:ext uri="{FF2B5EF4-FFF2-40B4-BE49-F238E27FC236}">
                <a16:creationId xmlns:a16="http://schemas.microsoft.com/office/drawing/2014/main" id="{3BF71806-9EA9-4290-AA7F-5F79AC1C7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1066800"/>
            <a:ext cx="5962650" cy="520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Présence dans le produit fini de matières qui</a:t>
            </a:r>
          </a:p>
          <a:p>
            <a:r>
              <a:rPr lang="fr-BE" altLang="fr-FR"/>
              <a:t>s’y sont dissoutes :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 Produits détergents</a:t>
            </a:r>
          </a:p>
          <a:p>
            <a:pPr>
              <a:buFontTx/>
              <a:buChar char="•"/>
            </a:pPr>
            <a:r>
              <a:rPr lang="fr-BE" altLang="fr-FR"/>
              <a:t>  Produits désinfectants</a:t>
            </a:r>
          </a:p>
          <a:p>
            <a:pPr>
              <a:buFontTx/>
              <a:buChar char="•"/>
            </a:pPr>
            <a:r>
              <a:rPr lang="fr-BE" altLang="fr-FR"/>
              <a:t>  Soude caustique</a:t>
            </a:r>
          </a:p>
          <a:p>
            <a:pPr>
              <a:buFontTx/>
              <a:buChar char="•"/>
            </a:pPr>
            <a:r>
              <a:rPr lang="fr-BE" altLang="fr-FR"/>
              <a:t>  Benzène (cas de Perrier)</a:t>
            </a:r>
          </a:p>
          <a:p>
            <a:pPr>
              <a:buFontTx/>
              <a:buChar char="•"/>
            </a:pPr>
            <a:r>
              <a:rPr lang="fr-BE" altLang="fr-FR"/>
              <a:t>  Métaux lourds</a:t>
            </a:r>
          </a:p>
          <a:p>
            <a:pPr>
              <a:buFontTx/>
              <a:buChar char="•"/>
            </a:pPr>
            <a:r>
              <a:rPr lang="fr-BE" altLang="fr-FR"/>
              <a:t>  Pollution par emballage</a:t>
            </a:r>
          </a:p>
          <a:p>
            <a:pPr>
              <a:buFontTx/>
              <a:buChar char="•"/>
            </a:pPr>
            <a:r>
              <a:rPr lang="fr-BE" altLang="fr-FR"/>
              <a:t>  Huile ou graisse</a:t>
            </a:r>
          </a:p>
          <a:p>
            <a:pPr>
              <a:buFontTx/>
              <a:buChar char="•"/>
            </a:pPr>
            <a:r>
              <a:rPr lang="fr-BE" altLang="fr-FR"/>
              <a:t>  Urine de rongeurs</a:t>
            </a:r>
          </a:p>
          <a:p>
            <a:pPr>
              <a:buFontTx/>
              <a:buChar char="•"/>
            </a:pPr>
            <a:r>
              <a:rPr lang="fr-BE" altLang="fr-FR"/>
              <a:t>  Fientes d’oiseaux</a:t>
            </a:r>
          </a:p>
          <a:p>
            <a:pPr>
              <a:buFontTx/>
              <a:buChar char="•"/>
            </a:pPr>
            <a:r>
              <a:rPr lang="fr-BE" altLang="fr-FR"/>
              <a:t>  Salive</a:t>
            </a:r>
          </a:p>
          <a:p>
            <a:pPr>
              <a:buFontTx/>
              <a:buChar char="•"/>
            </a:pPr>
            <a:r>
              <a:rPr lang="fr-BE" altLang="fr-FR"/>
              <a:t>  Etc ……</a:t>
            </a:r>
            <a:endParaRPr lang="fr-FR" altLang="fr-FR"/>
          </a:p>
        </p:txBody>
      </p:sp>
      <p:grpSp>
        <p:nvGrpSpPr>
          <p:cNvPr id="23564" name="Group 12">
            <a:extLst>
              <a:ext uri="{FF2B5EF4-FFF2-40B4-BE49-F238E27FC236}">
                <a16:creationId xmlns:a16="http://schemas.microsoft.com/office/drawing/2014/main" id="{E168E207-6714-4E7B-A5DB-D1F7CCB08B0D}"/>
              </a:ext>
            </a:extLst>
          </p:cNvPr>
          <p:cNvGrpSpPr>
            <a:grpSpLocks/>
          </p:cNvGrpSpPr>
          <p:nvPr/>
        </p:nvGrpSpPr>
        <p:grpSpPr bwMode="auto">
          <a:xfrm>
            <a:off x="5867400" y="3810000"/>
            <a:ext cx="2819400" cy="1752600"/>
            <a:chOff x="3696" y="2400"/>
            <a:chExt cx="1776" cy="1104"/>
          </a:xfrm>
        </p:grpSpPr>
        <p:sp>
          <p:nvSpPr>
            <p:cNvPr id="23563" name="Rectangle 11">
              <a:extLst>
                <a:ext uri="{FF2B5EF4-FFF2-40B4-BE49-F238E27FC236}">
                  <a16:creationId xmlns:a16="http://schemas.microsoft.com/office/drawing/2014/main" id="{3AAC247D-4595-489B-B5CB-6C25C50608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2400"/>
              <a:ext cx="1776" cy="1104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562" name="Text Box 10">
              <a:extLst>
                <a:ext uri="{FF2B5EF4-FFF2-40B4-BE49-F238E27FC236}">
                  <a16:creationId xmlns:a16="http://schemas.microsoft.com/office/drawing/2014/main" id="{B45391FD-E867-4FDE-BC9D-3B4AA10EB2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0" y="2474"/>
              <a:ext cx="1554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 b="0"/>
                <a:t>Pour rappel :</a:t>
              </a:r>
            </a:p>
            <a:p>
              <a:endParaRPr lang="fr-BE" altLang="fr-FR" b="0"/>
            </a:p>
            <a:p>
              <a:r>
                <a:rPr lang="fr-BE" altLang="fr-FR" b="0"/>
                <a:t>Les problèmes liés</a:t>
              </a:r>
            </a:p>
            <a:p>
              <a:r>
                <a:rPr lang="fr-BE" altLang="fr-FR" b="0"/>
                <a:t>à la dioxine</a:t>
              </a:r>
              <a:endParaRPr lang="fr-FR" altLang="fr-FR" b="0"/>
            </a:p>
          </p:txBody>
        </p:sp>
      </p:grpSp>
      <p:sp>
        <p:nvSpPr>
          <p:cNvPr id="23565" name="Text Box 13">
            <a:extLst>
              <a:ext uri="{FF2B5EF4-FFF2-40B4-BE49-F238E27FC236}">
                <a16:creationId xmlns:a16="http://schemas.microsoft.com/office/drawing/2014/main" id="{ACBBF403-13AA-471E-87D1-271BD9977D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2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>
            <a:extLst>
              <a:ext uri="{FF2B5EF4-FFF2-40B4-BE49-F238E27FC236}">
                <a16:creationId xmlns:a16="http://schemas.microsoft.com/office/drawing/2014/main" id="{EBCCFB1E-BCC3-4CF2-9D88-7CDBF6342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CCCC00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17763" name="Group 3">
            <a:extLst>
              <a:ext uri="{FF2B5EF4-FFF2-40B4-BE49-F238E27FC236}">
                <a16:creationId xmlns:a16="http://schemas.microsoft.com/office/drawing/2014/main" id="{4278FAA5-DD9C-40D8-BA53-ECB7F92C2E3D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117764" name="Picture 4">
              <a:extLst>
                <a:ext uri="{FF2B5EF4-FFF2-40B4-BE49-F238E27FC236}">
                  <a16:creationId xmlns:a16="http://schemas.microsoft.com/office/drawing/2014/main" id="{37E55AA0-EF6E-4696-BB56-968C09FFDF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765" name="Text Box 5">
              <a:extLst>
                <a:ext uri="{FF2B5EF4-FFF2-40B4-BE49-F238E27FC236}">
                  <a16:creationId xmlns:a16="http://schemas.microsoft.com/office/drawing/2014/main" id="{DF5A9E42-278B-4CE7-8C99-49AE91ADBB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117766" name="Picture 6">
            <a:extLst>
              <a:ext uri="{FF2B5EF4-FFF2-40B4-BE49-F238E27FC236}">
                <a16:creationId xmlns:a16="http://schemas.microsoft.com/office/drawing/2014/main" id="{E568AFD9-28E4-4516-960B-16194CFC2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67" name="Text Box 7">
            <a:extLst>
              <a:ext uri="{FF2B5EF4-FFF2-40B4-BE49-F238E27FC236}">
                <a16:creationId xmlns:a16="http://schemas.microsoft.com/office/drawing/2014/main" id="{ED8F5247-2075-432B-8295-7D800F1B1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2</a:t>
            </a:r>
            <a:endParaRPr lang="fr-FR" altLang="fr-FR"/>
          </a:p>
        </p:txBody>
      </p:sp>
      <p:sp>
        <p:nvSpPr>
          <p:cNvPr id="117769" name="Text Box 9">
            <a:extLst>
              <a:ext uri="{FF2B5EF4-FFF2-40B4-BE49-F238E27FC236}">
                <a16:creationId xmlns:a16="http://schemas.microsoft.com/office/drawing/2014/main" id="{504FF5B6-DA42-42F4-AD29-AEBC715AA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2538" y="304800"/>
            <a:ext cx="5173662" cy="629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Element nouveau :</a:t>
            </a:r>
          </a:p>
          <a:p>
            <a:endParaRPr lang="fr-BE" altLang="fr-FR"/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Nouvelles matières premières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Nouvelle formule du produit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Nouvelles conditions de fabrication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Nouveau matériel ou équipement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Modification du stockage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Modification de la distribution</a:t>
            </a:r>
          </a:p>
          <a:p>
            <a:pPr>
              <a:buFont typeface="Wingdings" panose="05000000000000000000" pitchFamily="2" charset="2"/>
              <a:buNone/>
            </a:pPr>
            <a:endParaRPr lang="fr-BE" altLang="fr-FR"/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Mais aussi :</a:t>
            </a:r>
          </a:p>
          <a:p>
            <a:pPr>
              <a:buFont typeface="Wingdings" panose="05000000000000000000" pitchFamily="2" charset="2"/>
              <a:buNone/>
            </a:pPr>
            <a:endParaRPr lang="fr-BE" altLang="fr-FR"/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Informations scientifiques nouvelles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Informations épidémiologiques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BE" altLang="fr-FR"/>
              <a:t> Habitudes des consommateurs</a:t>
            </a:r>
          </a:p>
          <a:p>
            <a:pPr>
              <a:buFont typeface="Wingdings" panose="05000000000000000000" pitchFamily="2" charset="2"/>
              <a:buChar char="ü"/>
            </a:pPr>
            <a:endParaRPr lang="fr-BE" altLang="fr-FR"/>
          </a:p>
          <a:p>
            <a:pPr>
              <a:buFont typeface="Wingdings" panose="05000000000000000000" pitchFamily="2" charset="2"/>
              <a:buNone/>
            </a:pPr>
            <a:r>
              <a:rPr lang="fr-BE" altLang="fr-FR" i="1"/>
              <a:t>Prévoir les fréquences de révision, les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 i="1"/>
              <a:t>conditions, les documents à utiliser,… </a:t>
            </a:r>
            <a:endParaRPr lang="fr-FR" altLang="fr-FR" i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>
            <a:extLst>
              <a:ext uri="{FF2B5EF4-FFF2-40B4-BE49-F238E27FC236}">
                <a16:creationId xmlns:a16="http://schemas.microsoft.com/office/drawing/2014/main" id="{A8EF5510-8E1E-4B56-98FB-CDEB8DCB5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18787" name="Group 3">
            <a:extLst>
              <a:ext uri="{FF2B5EF4-FFF2-40B4-BE49-F238E27FC236}">
                <a16:creationId xmlns:a16="http://schemas.microsoft.com/office/drawing/2014/main" id="{5047A995-8655-4F43-9D4A-63AD77FF5E76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18788" name="Picture 4">
              <a:extLst>
                <a:ext uri="{FF2B5EF4-FFF2-40B4-BE49-F238E27FC236}">
                  <a16:creationId xmlns:a16="http://schemas.microsoft.com/office/drawing/2014/main" id="{9B6E6757-0A14-411A-A091-29DA2DEE83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789" name="Text Box 5">
              <a:extLst>
                <a:ext uri="{FF2B5EF4-FFF2-40B4-BE49-F238E27FC236}">
                  <a16:creationId xmlns:a16="http://schemas.microsoft.com/office/drawing/2014/main" id="{E1BCA90C-97E2-4431-B773-39DD23598D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>
                  <a:solidFill>
                    <a:schemeClr val="bg1"/>
                  </a:solidFill>
                </a:rPr>
                <a:t>M.D.C.</a:t>
              </a:r>
              <a:endParaRPr lang="fr-FR" altLang="fr-FR">
                <a:solidFill>
                  <a:schemeClr val="bg1"/>
                </a:solidFill>
              </a:endParaRPr>
            </a:p>
          </p:txBody>
        </p:sp>
      </p:grpSp>
      <p:sp>
        <p:nvSpPr>
          <p:cNvPr id="118790" name="Text Box 6">
            <a:extLst>
              <a:ext uri="{FF2B5EF4-FFF2-40B4-BE49-F238E27FC236}">
                <a16:creationId xmlns:a16="http://schemas.microsoft.com/office/drawing/2014/main" id="{63005022-70C0-44DE-B6F2-360C98D93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1447800"/>
            <a:ext cx="6513513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BE" altLang="fr-FR" sz="4800">
                <a:solidFill>
                  <a:schemeClr val="bg1"/>
                </a:solidFill>
              </a:rPr>
              <a:t>	        </a:t>
            </a:r>
            <a:endParaRPr lang="fr-BE" altLang="fr-FR" sz="4800" u="sng">
              <a:solidFill>
                <a:schemeClr val="bg1"/>
              </a:solidFill>
            </a:endParaRPr>
          </a:p>
          <a:p>
            <a:endParaRPr lang="fr-BE" altLang="fr-FR" sz="4800" u="sng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    Résumé et avantages</a:t>
            </a:r>
          </a:p>
          <a:p>
            <a:endParaRPr lang="fr-BE" altLang="fr-FR" sz="4800">
              <a:solidFill>
                <a:schemeClr val="bg1"/>
              </a:solidFill>
            </a:endParaRPr>
          </a:p>
          <a:p>
            <a:r>
              <a:rPr lang="fr-BE" altLang="fr-FR" sz="4800">
                <a:solidFill>
                  <a:schemeClr val="bg1"/>
                </a:solidFill>
              </a:rPr>
              <a:t>    du système HACCP  </a:t>
            </a:r>
          </a:p>
          <a:p>
            <a:endParaRPr lang="fr-FR" altLang="fr-FR" sz="4800">
              <a:solidFill>
                <a:schemeClr val="bg1"/>
              </a:solidFill>
            </a:endParaRPr>
          </a:p>
        </p:txBody>
      </p:sp>
      <p:sp>
        <p:nvSpPr>
          <p:cNvPr id="118791" name="Text Box 7">
            <a:extLst>
              <a:ext uri="{FF2B5EF4-FFF2-40B4-BE49-F238E27FC236}">
                <a16:creationId xmlns:a16="http://schemas.microsoft.com/office/drawing/2014/main" id="{70A414E6-C5A6-4E15-AC88-6AF803069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19462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>
                <a:solidFill>
                  <a:schemeClr val="bg1"/>
                </a:solidFill>
              </a:rPr>
              <a:t>2</a:t>
            </a:r>
            <a:endParaRPr lang="fr-FR" altLang="fr-FR">
              <a:solidFill>
                <a:schemeClr val="bg1"/>
              </a:solidFill>
            </a:endParaRPr>
          </a:p>
        </p:txBody>
      </p:sp>
      <p:pic>
        <p:nvPicPr>
          <p:cNvPr id="118792" name="Picture 8">
            <a:extLst>
              <a:ext uri="{FF2B5EF4-FFF2-40B4-BE49-F238E27FC236}">
                <a16:creationId xmlns:a16="http://schemas.microsoft.com/office/drawing/2014/main" id="{D141E5BC-86A3-4B56-A1B5-EE10754AF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7888" cy="1147763"/>
          </a:xfrm>
          <a:prstGeom prst="rect">
            <a:avLst/>
          </a:prstGeom>
          <a:solidFill>
            <a:srgbClr val="FFFF66"/>
          </a:solidFill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rgbClr val="CCE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>
            <a:extLst>
              <a:ext uri="{FF2B5EF4-FFF2-40B4-BE49-F238E27FC236}">
                <a16:creationId xmlns:a16="http://schemas.microsoft.com/office/drawing/2014/main" id="{6C355205-D0F1-441E-8D32-0827942D7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100000">
                <a:srgbClr val="66CCFF"/>
              </a:gs>
            </a:gsLst>
            <a:lin ang="27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20835" name="Group 3">
            <a:extLst>
              <a:ext uri="{FF2B5EF4-FFF2-40B4-BE49-F238E27FC236}">
                <a16:creationId xmlns:a16="http://schemas.microsoft.com/office/drawing/2014/main" id="{1A0AFD54-FEEA-4C3F-A35B-95561DC97CE9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20836" name="Picture 4">
              <a:extLst>
                <a:ext uri="{FF2B5EF4-FFF2-40B4-BE49-F238E27FC236}">
                  <a16:creationId xmlns:a16="http://schemas.microsoft.com/office/drawing/2014/main" id="{B758B9FA-7503-46B4-BEF3-7E346F4E3B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837" name="Text Box 5">
              <a:extLst>
                <a:ext uri="{FF2B5EF4-FFF2-40B4-BE49-F238E27FC236}">
                  <a16:creationId xmlns:a16="http://schemas.microsoft.com/office/drawing/2014/main" id="{12F88E27-B3AC-44F7-93DE-840CC8D086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120838" name="Picture 6">
            <a:extLst>
              <a:ext uri="{FF2B5EF4-FFF2-40B4-BE49-F238E27FC236}">
                <a16:creationId xmlns:a16="http://schemas.microsoft.com/office/drawing/2014/main" id="{60D5B1BD-230C-45F2-B10E-26522ACE4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120839" name="Text Box 7">
            <a:extLst>
              <a:ext uri="{FF2B5EF4-FFF2-40B4-BE49-F238E27FC236}">
                <a16:creationId xmlns:a16="http://schemas.microsoft.com/office/drawing/2014/main" id="{593CD68E-8032-4BD1-9741-C8DF23050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21748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2</a:t>
            </a:r>
            <a:endParaRPr lang="fr-FR" altLang="fr-FR"/>
          </a:p>
        </p:txBody>
      </p:sp>
      <p:sp>
        <p:nvSpPr>
          <p:cNvPr id="120842" name="Text Box 10">
            <a:extLst>
              <a:ext uri="{FF2B5EF4-FFF2-40B4-BE49-F238E27FC236}">
                <a16:creationId xmlns:a16="http://schemas.microsoft.com/office/drawing/2014/main" id="{79D244B7-2275-4ACE-9F64-F4E1B99D26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914400"/>
            <a:ext cx="6926263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En résumé, le dossier HACCP se fait en 3 étapes :</a:t>
            </a:r>
          </a:p>
          <a:p>
            <a:endParaRPr lang="fr-BE" altLang="fr-FR"/>
          </a:p>
          <a:p>
            <a:endParaRPr lang="fr-BE" altLang="fr-FR"/>
          </a:p>
          <a:p>
            <a:pPr>
              <a:buFont typeface="Wingdings" panose="05000000000000000000" pitchFamily="2" charset="2"/>
              <a:buChar char="q"/>
            </a:pPr>
            <a:r>
              <a:rPr lang="fr-BE" altLang="fr-FR"/>
              <a:t> 1. Acquérir une connaissance parfaite du produit</a:t>
            </a:r>
          </a:p>
          <a:p>
            <a:pPr>
              <a:buFont typeface="Wingdings" panose="05000000000000000000" pitchFamily="2" charset="2"/>
              <a:buChar char="q"/>
            </a:pPr>
            <a:endParaRPr lang="fr-BE" altLang="fr-FR"/>
          </a:p>
          <a:p>
            <a:pPr>
              <a:buFont typeface="Wingdings" panose="05000000000000000000" pitchFamily="2" charset="2"/>
              <a:buChar char="q"/>
            </a:pPr>
            <a:r>
              <a:rPr lang="fr-BE" altLang="fr-FR"/>
              <a:t> 2. Analyser les dangers, définir les CCP et les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         limites admissibles</a:t>
            </a:r>
          </a:p>
          <a:p>
            <a:pPr>
              <a:buFont typeface="Wingdings" panose="05000000000000000000" pitchFamily="2" charset="2"/>
              <a:buNone/>
            </a:pPr>
            <a:endParaRPr lang="fr-BE" altLang="fr-FR"/>
          </a:p>
          <a:p>
            <a:pPr>
              <a:buFont typeface="Wingdings" panose="05000000000000000000" pitchFamily="2" charset="2"/>
              <a:buChar char="q"/>
            </a:pPr>
            <a:r>
              <a:rPr lang="fr-BE" altLang="fr-FR"/>
              <a:t> 3. Garder le système en adéquation avec la</a:t>
            </a:r>
          </a:p>
          <a:p>
            <a:pPr>
              <a:buFont typeface="Wingdings" panose="05000000000000000000" pitchFamily="2" charset="2"/>
              <a:buNone/>
            </a:pPr>
            <a:r>
              <a:rPr lang="fr-BE" altLang="fr-FR"/>
              <a:t>         maîtrise des dangers</a:t>
            </a:r>
          </a:p>
          <a:p>
            <a:pPr>
              <a:buFont typeface="Wingdings" panose="05000000000000000000" pitchFamily="2" charset="2"/>
              <a:buNone/>
            </a:pPr>
            <a:endParaRPr lang="fr-BE" altLang="fr-FR"/>
          </a:p>
          <a:p>
            <a:pPr>
              <a:buFont typeface="Wingdings" panose="05000000000000000000" pitchFamily="2" charset="2"/>
              <a:buNone/>
            </a:pPr>
            <a:endParaRPr lang="fr-BE" altLang="fr-FR"/>
          </a:p>
          <a:p>
            <a:pPr>
              <a:buFont typeface="Wingdings" panose="05000000000000000000" pitchFamily="2" charset="2"/>
              <a:buNone/>
            </a:pPr>
            <a:r>
              <a:rPr lang="fr-BE" altLang="fr-FR" i="1">
                <a:solidFill>
                  <a:srgbClr val="FF0000"/>
                </a:solidFill>
              </a:rPr>
              <a:t>	</a:t>
            </a:r>
            <a:endParaRPr lang="fr-FR" altLang="fr-FR" i="1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rgbClr val="CCE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>
            <a:extLst>
              <a:ext uri="{FF2B5EF4-FFF2-40B4-BE49-F238E27FC236}">
                <a16:creationId xmlns:a16="http://schemas.microsoft.com/office/drawing/2014/main" id="{88297649-30C5-4469-8E24-CDDEE0583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100000">
                <a:srgbClr val="66CCFF"/>
              </a:gs>
            </a:gsLst>
            <a:lin ang="27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121859" name="Group 3">
            <a:extLst>
              <a:ext uri="{FF2B5EF4-FFF2-40B4-BE49-F238E27FC236}">
                <a16:creationId xmlns:a16="http://schemas.microsoft.com/office/drawing/2014/main" id="{0AFE646F-E01C-4E17-8D1F-5D2EBBEE1CE3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5562600"/>
            <a:ext cx="1141413" cy="1077913"/>
            <a:chOff x="865" y="3504"/>
            <a:chExt cx="719" cy="679"/>
          </a:xfrm>
        </p:grpSpPr>
        <p:pic>
          <p:nvPicPr>
            <p:cNvPr id="121860" name="Picture 4">
              <a:extLst>
                <a:ext uri="{FF2B5EF4-FFF2-40B4-BE49-F238E27FC236}">
                  <a16:creationId xmlns:a16="http://schemas.microsoft.com/office/drawing/2014/main" id="{A6D81C36-EF34-4B66-A9C8-3B57CD06C7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861" name="Text Box 5">
              <a:extLst>
                <a:ext uri="{FF2B5EF4-FFF2-40B4-BE49-F238E27FC236}">
                  <a16:creationId xmlns:a16="http://schemas.microsoft.com/office/drawing/2014/main" id="{669C89D9-46EC-4038-8E02-C88BDD451B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121862" name="Picture 6">
            <a:extLst>
              <a:ext uri="{FF2B5EF4-FFF2-40B4-BE49-F238E27FC236}">
                <a16:creationId xmlns:a16="http://schemas.microsoft.com/office/drawing/2014/main" id="{1AAB9D89-46CD-441C-9AD0-2F84C7A40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sp>
        <p:nvSpPr>
          <p:cNvPr id="121863" name="Text Box 7">
            <a:extLst>
              <a:ext uri="{FF2B5EF4-FFF2-40B4-BE49-F238E27FC236}">
                <a16:creationId xmlns:a16="http://schemas.microsoft.com/office/drawing/2014/main" id="{C96196D8-953E-46D2-A517-17A6B586C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2174875"/>
            <a:ext cx="72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2</a:t>
            </a:r>
            <a:endParaRPr lang="fr-FR" altLang="fr-FR"/>
          </a:p>
        </p:txBody>
      </p:sp>
      <p:sp>
        <p:nvSpPr>
          <p:cNvPr id="121865" name="Text Box 9">
            <a:extLst>
              <a:ext uri="{FF2B5EF4-FFF2-40B4-BE49-F238E27FC236}">
                <a16:creationId xmlns:a16="http://schemas.microsoft.com/office/drawing/2014/main" id="{B582C183-6FA5-482C-A73C-B764A95F0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1543050"/>
            <a:ext cx="6186487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Les avantages du système HACCP</a:t>
            </a:r>
          </a:p>
          <a:p>
            <a:endParaRPr lang="fr-BE" altLang="fr-FR"/>
          </a:p>
          <a:p>
            <a:pPr>
              <a:buFont typeface="Wingdings" panose="05000000000000000000" pitchFamily="2" charset="2"/>
              <a:buChar char="q"/>
            </a:pPr>
            <a:r>
              <a:rPr lang="fr-BE" altLang="fr-FR"/>
              <a:t> Répondre à la législation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BE" altLang="fr-FR"/>
              <a:t> Répondre aux exigences du client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BE" altLang="fr-FR"/>
              <a:t> Renforcer le système d’assurance qualité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BE" altLang="fr-FR"/>
              <a:t> Aider à la conception de nouveaux produits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BE" altLang="fr-FR"/>
              <a:t> Répondre à un problème ponctuel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00"/>
            </a:gs>
            <a:gs pos="100000">
              <a:srgbClr val="66FF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>
            <a:extLst>
              <a:ext uri="{FF2B5EF4-FFF2-40B4-BE49-F238E27FC236}">
                <a16:creationId xmlns:a16="http://schemas.microsoft.com/office/drawing/2014/main" id="{11AC602F-6866-40EC-BDA4-59CF351D68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1089025"/>
            <a:ext cx="6977063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u="sng"/>
              <a:t>Origine des problèmes chimiques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 Non respect des procédures (rinçage pour</a:t>
            </a:r>
          </a:p>
          <a:p>
            <a:r>
              <a:rPr lang="fr-BE" altLang="fr-FR"/>
              <a:t>	détergent, désinfectant, soude)</a:t>
            </a:r>
          </a:p>
          <a:p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 Matières premières (métaux lourds)</a:t>
            </a:r>
          </a:p>
          <a:p>
            <a:pPr>
              <a:buFontTx/>
              <a:buChar char="•"/>
            </a:pPr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 Travail dangereux des mécaniciens (huile, graisse)</a:t>
            </a:r>
          </a:p>
          <a:p>
            <a:pPr>
              <a:buFontTx/>
              <a:buChar char="•"/>
            </a:pPr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 Etanchéité usine (rongeurs, oiseaux, …)</a:t>
            </a:r>
          </a:p>
          <a:p>
            <a:pPr>
              <a:buFontTx/>
              <a:buChar char="•"/>
            </a:pPr>
            <a:endParaRPr lang="fr-BE" altLang="fr-FR"/>
          </a:p>
          <a:p>
            <a:pPr>
              <a:buFontTx/>
              <a:buChar char="•"/>
            </a:pPr>
            <a:r>
              <a:rPr lang="fr-BE" altLang="fr-FR"/>
              <a:t>  Hygiène personnelle (salive = goûter avec le doigt)</a:t>
            </a:r>
            <a:endParaRPr lang="fr-FR" altLang="fr-FR"/>
          </a:p>
        </p:txBody>
      </p:sp>
      <p:sp>
        <p:nvSpPr>
          <p:cNvPr id="36869" name="Rectangle 5">
            <a:extLst>
              <a:ext uri="{FF2B5EF4-FFF2-40B4-BE49-F238E27FC236}">
                <a16:creationId xmlns:a16="http://schemas.microsoft.com/office/drawing/2014/main" id="{17DAB209-9DC2-4A2E-89F5-673E30CDA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36870" name="Group 6">
            <a:extLst>
              <a:ext uri="{FF2B5EF4-FFF2-40B4-BE49-F238E27FC236}">
                <a16:creationId xmlns:a16="http://schemas.microsoft.com/office/drawing/2014/main" id="{C820D2F6-84A2-47E3-986F-37A9BF32AC3C}"/>
              </a:ext>
            </a:extLst>
          </p:cNvPr>
          <p:cNvGrpSpPr>
            <a:grpSpLocks/>
          </p:cNvGrpSpPr>
          <p:nvPr/>
        </p:nvGrpSpPr>
        <p:grpSpPr bwMode="auto">
          <a:xfrm>
            <a:off x="0" y="5562600"/>
            <a:ext cx="1141413" cy="1077913"/>
            <a:chOff x="865" y="3504"/>
            <a:chExt cx="719" cy="679"/>
          </a:xfrm>
        </p:grpSpPr>
        <p:pic>
          <p:nvPicPr>
            <p:cNvPr id="36871" name="Picture 7">
              <a:extLst>
                <a:ext uri="{FF2B5EF4-FFF2-40B4-BE49-F238E27FC236}">
                  <a16:creationId xmlns:a16="http://schemas.microsoft.com/office/drawing/2014/main" id="{B0A63784-66FA-45ED-8A19-92E3810035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504"/>
              <a:ext cx="566" cy="365"/>
            </a:xfrm>
            <a:prstGeom prst="rect">
              <a:avLst/>
            </a:prstGeom>
            <a:gradFill rotWithShape="0">
              <a:gsLst>
                <a:gs pos="0">
                  <a:srgbClr val="66FF33"/>
                </a:gs>
                <a:gs pos="100000">
                  <a:srgbClr val="339933"/>
                </a:gs>
              </a:gsLst>
              <a:lin ang="5400000" scaled="1"/>
            </a:gradFill>
          </p:spPr>
        </p:pic>
        <p:sp>
          <p:nvSpPr>
            <p:cNvPr id="36872" name="Text Box 8">
              <a:extLst>
                <a:ext uri="{FF2B5EF4-FFF2-40B4-BE49-F238E27FC236}">
                  <a16:creationId xmlns:a16="http://schemas.microsoft.com/office/drawing/2014/main" id="{1B6EAA8D-A28B-4F0E-9CC6-16D624FD41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3895"/>
              <a:ext cx="719" cy="288"/>
            </a:xfrm>
            <a:prstGeom prst="rect">
              <a:avLst/>
            </a:prstGeom>
            <a:gradFill rotWithShape="0">
              <a:gsLst>
                <a:gs pos="0">
                  <a:srgbClr val="66FF33"/>
                </a:gs>
                <a:gs pos="100000">
                  <a:srgbClr val="339933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36873" name="Picture 9">
            <a:extLst>
              <a:ext uri="{FF2B5EF4-FFF2-40B4-BE49-F238E27FC236}">
                <a16:creationId xmlns:a16="http://schemas.microsoft.com/office/drawing/2014/main" id="{14CD5328-091A-4FB0-B39A-668FFFE30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339933"/>
              </a:gs>
            </a:gsLst>
            <a:lin ang="5400000" scaled="1"/>
          </a:gradFill>
        </p:spPr>
      </p:pic>
      <p:pic>
        <p:nvPicPr>
          <p:cNvPr id="36875" name="Picture 11">
            <a:extLst>
              <a:ext uri="{FF2B5EF4-FFF2-40B4-BE49-F238E27FC236}">
                <a16:creationId xmlns:a16="http://schemas.microsoft.com/office/drawing/2014/main" id="{AD32B88C-2ACF-4577-BDE6-CC9A2C878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792163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76" name="Text Box 12">
            <a:extLst>
              <a:ext uri="{FF2B5EF4-FFF2-40B4-BE49-F238E27FC236}">
                <a16:creationId xmlns:a16="http://schemas.microsoft.com/office/drawing/2014/main" id="{2698D893-922D-480C-B96A-C84595F2B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2 / 2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F9A29245-6A38-47C3-A0EB-58627A728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CCCC00"/>
              </a:gs>
            </a:gsLst>
            <a:lin ang="5400000" scaled="1"/>
          </a:gra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 altLang="fr-FR" b="0"/>
          </a:p>
        </p:txBody>
      </p:sp>
      <p:grpSp>
        <p:nvGrpSpPr>
          <p:cNvPr id="34819" name="Group 3">
            <a:extLst>
              <a:ext uri="{FF2B5EF4-FFF2-40B4-BE49-F238E27FC236}">
                <a16:creationId xmlns:a16="http://schemas.microsoft.com/office/drawing/2014/main" id="{B7E03A47-CE5D-4C4F-814E-D3DD6AE61B2D}"/>
              </a:ext>
            </a:extLst>
          </p:cNvPr>
          <p:cNvGrpSpPr>
            <a:grpSpLocks/>
          </p:cNvGrpSpPr>
          <p:nvPr/>
        </p:nvGrpSpPr>
        <p:grpSpPr bwMode="auto">
          <a:xfrm>
            <a:off x="0" y="5592763"/>
            <a:ext cx="1141413" cy="1077912"/>
            <a:chOff x="0" y="3523"/>
            <a:chExt cx="719" cy="679"/>
          </a:xfrm>
        </p:grpSpPr>
        <p:pic>
          <p:nvPicPr>
            <p:cNvPr id="34820" name="Picture 4">
              <a:extLst>
                <a:ext uri="{FF2B5EF4-FFF2-40B4-BE49-F238E27FC236}">
                  <a16:creationId xmlns:a16="http://schemas.microsoft.com/office/drawing/2014/main" id="{A7932D83-ADA6-45F2-AD9A-54CC147A48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" y="3523"/>
              <a:ext cx="566" cy="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821" name="Text Box 5">
              <a:extLst>
                <a:ext uri="{FF2B5EF4-FFF2-40B4-BE49-F238E27FC236}">
                  <a16:creationId xmlns:a16="http://schemas.microsoft.com/office/drawing/2014/main" id="{66D602FE-3E0F-446A-88F0-F8ADABB74B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14"/>
              <a:ext cx="7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BE" altLang="fr-FR"/>
                <a:t>M.D.C.</a:t>
              </a:r>
              <a:endParaRPr lang="fr-FR" altLang="fr-FR"/>
            </a:p>
          </p:txBody>
        </p:sp>
      </p:grpSp>
      <p:pic>
        <p:nvPicPr>
          <p:cNvPr id="34822" name="Picture 6">
            <a:extLst>
              <a:ext uri="{FF2B5EF4-FFF2-40B4-BE49-F238E27FC236}">
                <a16:creationId xmlns:a16="http://schemas.microsoft.com/office/drawing/2014/main" id="{459BD7DC-6FD7-4919-81A4-C48E662F3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528638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3" name="Picture 7">
            <a:extLst>
              <a:ext uri="{FF2B5EF4-FFF2-40B4-BE49-F238E27FC236}">
                <a16:creationId xmlns:a16="http://schemas.microsoft.com/office/drawing/2014/main" id="{EA5930BD-039F-4500-BE2A-3D7E87278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295400"/>
            <a:ext cx="8683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24" name="Text Box 8">
            <a:extLst>
              <a:ext uri="{FF2B5EF4-FFF2-40B4-BE49-F238E27FC236}">
                <a16:creationId xmlns:a16="http://schemas.microsoft.com/office/drawing/2014/main" id="{54A6C676-6761-4B8A-AF06-125014676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6513" y="914400"/>
            <a:ext cx="4457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sz="3200" u="sng"/>
              <a:t>Contamination physique</a:t>
            </a:r>
            <a:endParaRPr lang="fr-FR" altLang="fr-FR" sz="3200" u="sng"/>
          </a:p>
        </p:txBody>
      </p:sp>
      <p:sp>
        <p:nvSpPr>
          <p:cNvPr id="34825" name="Text Box 9">
            <a:extLst>
              <a:ext uri="{FF2B5EF4-FFF2-40B4-BE49-F238E27FC236}">
                <a16:creationId xmlns:a16="http://schemas.microsoft.com/office/drawing/2014/main" id="{237B58C0-30D3-4356-985D-0CD41D5E9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1828800"/>
            <a:ext cx="6551613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Présence dans le produit fini d’objets qui le </a:t>
            </a:r>
          </a:p>
          <a:p>
            <a:r>
              <a:rPr lang="fr-BE" altLang="fr-FR"/>
              <a:t>rendent impropre à la consommation, dangereux</a:t>
            </a:r>
          </a:p>
          <a:p>
            <a:r>
              <a:rPr lang="fr-BE" altLang="fr-FR"/>
              <a:t>pour le consommateur : </a:t>
            </a:r>
            <a:endParaRPr lang="fr-FR" altLang="fr-FR"/>
          </a:p>
        </p:txBody>
      </p:sp>
      <p:sp>
        <p:nvSpPr>
          <p:cNvPr id="34826" name="Text Box 10">
            <a:extLst>
              <a:ext uri="{FF2B5EF4-FFF2-40B4-BE49-F238E27FC236}">
                <a16:creationId xmlns:a16="http://schemas.microsoft.com/office/drawing/2014/main" id="{64640E40-F944-4478-B70A-20B5FEEBD9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3352800"/>
            <a:ext cx="6824663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 b="0"/>
              <a:t>Vis, écrous, particules métalliques, échardes de bois</a:t>
            </a:r>
          </a:p>
          <a:p>
            <a:r>
              <a:rPr lang="fr-BE" altLang="fr-FR" b="0"/>
              <a:t>lames de rasoir, demi souris, trombone, élastique,</a:t>
            </a:r>
          </a:p>
          <a:p>
            <a:r>
              <a:rPr lang="fr-BE" altLang="fr-FR" b="0"/>
              <a:t>morceaux de verre, papier collant, cheveux, </a:t>
            </a:r>
          </a:p>
          <a:p>
            <a:r>
              <a:rPr lang="fr-BE" altLang="fr-FR" b="0"/>
              <a:t>fragment de vernis à ongles, insectes, punaises, bague,</a:t>
            </a:r>
          </a:p>
          <a:p>
            <a:r>
              <a:rPr lang="fr-BE" altLang="fr-FR" b="0"/>
              <a:t>bic, crayon, E</a:t>
            </a:r>
            <a:r>
              <a:rPr lang="fr-BE" altLang="fr-FR" sz="2000" b="0"/>
              <a:t>t</a:t>
            </a:r>
            <a:r>
              <a:rPr lang="fr-BE" altLang="fr-FR" sz="1800" b="0"/>
              <a:t>c, </a:t>
            </a:r>
            <a:r>
              <a:rPr lang="fr-BE" altLang="fr-FR" sz="1600" b="0"/>
              <a:t>E</a:t>
            </a:r>
            <a:r>
              <a:rPr lang="fr-BE" altLang="fr-FR" sz="1400" b="0"/>
              <a:t>t</a:t>
            </a:r>
            <a:r>
              <a:rPr lang="fr-BE" altLang="fr-FR" sz="1200" b="0"/>
              <a:t>c, </a:t>
            </a:r>
            <a:r>
              <a:rPr lang="fr-BE" altLang="fr-FR" sz="1000" b="0"/>
              <a:t>E</a:t>
            </a:r>
            <a:r>
              <a:rPr lang="fr-BE" altLang="fr-FR" sz="900" b="0"/>
              <a:t>t</a:t>
            </a:r>
            <a:r>
              <a:rPr lang="fr-BE" altLang="fr-FR" sz="800" b="0"/>
              <a:t>c, ………………………………………………………………………………………………</a:t>
            </a:r>
            <a:r>
              <a:rPr lang="fr-BE" altLang="fr-FR" b="0"/>
              <a:t> </a:t>
            </a:r>
            <a:endParaRPr lang="fr-FR" altLang="fr-FR" b="0"/>
          </a:p>
        </p:txBody>
      </p:sp>
      <p:sp>
        <p:nvSpPr>
          <p:cNvPr id="34827" name="Text Box 11">
            <a:extLst>
              <a:ext uri="{FF2B5EF4-FFF2-40B4-BE49-F238E27FC236}">
                <a16:creationId xmlns:a16="http://schemas.microsoft.com/office/drawing/2014/main" id="{99A74586-086F-4F5B-B7AC-5660020624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70827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BE" altLang="fr-FR"/>
              <a:t>1 / 2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Modèle par défaut">
  <a:themeElements>
    <a:clrScheme name="Modèle par défaut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altLang="fr-FR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altLang="fr-FR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0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1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2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3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4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5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6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7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8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9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0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1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2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3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4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5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6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7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8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9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0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1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2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3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4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5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6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7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8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9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0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1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2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3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4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5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6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7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8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9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50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51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52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53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54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55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6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7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8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9.xml><?xml version="1.0" encoding="utf-8"?>
<a:themeOverride xmlns:a="http://schemas.openxmlformats.org/drawingml/2006/main">
  <a:clrScheme name="Modèle par défaut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2592</TotalTime>
  <Words>3633</Words>
  <Application>Microsoft Office PowerPoint</Application>
  <PresentationFormat>Affichage à l'écran (4:3)</PresentationFormat>
  <Paragraphs>913</Paragraphs>
  <Slides>73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73</vt:i4>
      </vt:variant>
    </vt:vector>
  </HeadingPairs>
  <TitlesOfParts>
    <vt:vector size="76" baseType="lpstr">
      <vt:lpstr>Times New Roman</vt:lpstr>
      <vt:lpstr>Wingdings</vt:lpstr>
      <vt:lpstr>Modèle par défaut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MD Consultants MD Consultants</dc:creator>
  <cp:lastModifiedBy>joël Leboucher</cp:lastModifiedBy>
  <cp:revision>137</cp:revision>
  <dcterms:created xsi:type="dcterms:W3CDTF">2001-06-22T16:17:54Z</dcterms:created>
  <dcterms:modified xsi:type="dcterms:W3CDTF">2020-02-27T14:29:38Z</dcterms:modified>
</cp:coreProperties>
</file>