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67" r:id="rId5"/>
    <p:sldId id="259" r:id="rId6"/>
    <p:sldId id="260" r:id="rId7"/>
    <p:sldId id="28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35" autoAdjust="0"/>
    <p:restoredTop sz="90929"/>
  </p:normalViewPr>
  <p:slideViewPr>
    <p:cSldViewPr>
      <p:cViewPr varScale="1">
        <p:scale>
          <a:sx n="104" d="100"/>
          <a:sy n="104" d="100"/>
        </p:scale>
        <p:origin x="14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CB50428-2E29-4329-83F0-92AD0CF32EF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40E2C2F-8065-43CF-8721-0FE9226E1D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7A94774B-A00D-42FE-A50C-F110BB787A09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9150938-A882-47AE-9D22-257B42A0792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F59009BE-AD48-4204-9B4F-4766ACEB5D6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917B498E-83E5-40C2-9E27-18431F6447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AC6C8D6-C1FF-4D2B-8EBB-A0CEF51C5F3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9F5A7CB-C46B-45A5-8FD1-5BF6DF30E1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9621689-44FC-4467-94F3-B5D4D40B56CA}" type="slidenum">
              <a:rPr lang="fr-FR" altLang="fr-FR" sz="1200"/>
              <a:pPr eaLnBrk="1" hangingPunct="1"/>
              <a:t>1</a:t>
            </a:fld>
            <a:endParaRPr lang="fr-FR" altLang="fr-FR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DA1638F-6543-4677-A6D8-8F2BC6C30C0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CD92F18C-2E1D-45A5-B141-D647B7E17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D12B17EA-62D9-4498-943F-36B0C2A79E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4FEE2B3-0547-4F0E-B3CD-7335AFA5E53F}" type="slidenum">
              <a:rPr lang="fr-FR" altLang="fr-FR" sz="1200"/>
              <a:pPr eaLnBrk="1" hangingPunct="1"/>
              <a:t>10</a:t>
            </a:fld>
            <a:endParaRPr lang="fr-FR" altLang="fr-FR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7652103A-B0CC-44B0-A87A-5F152F01584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CE9B9B27-200F-471A-BEF1-40054F5A590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796B67DC-F605-490A-B453-8074BCBFDA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32172C0-0CC6-41B8-B8DF-782EC7E0A8BD}" type="slidenum">
              <a:rPr lang="fr-FR" altLang="fr-FR" sz="1200"/>
              <a:pPr eaLnBrk="1" hangingPunct="1"/>
              <a:t>11</a:t>
            </a:fld>
            <a:endParaRPr lang="fr-FR" altLang="fr-FR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15A9AA8D-B187-44CD-A4B1-6819E3877D2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891FB0B9-AF13-4C4A-892A-457EB21D877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ED29051-240F-48EF-A5B6-1F12E77023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A779809-C6A1-4457-A422-CABB4772D0F6}" type="slidenum">
              <a:rPr lang="fr-FR" altLang="fr-FR" sz="1200"/>
              <a:pPr eaLnBrk="1" hangingPunct="1"/>
              <a:t>12</a:t>
            </a:fld>
            <a:endParaRPr lang="fr-FR" altLang="fr-FR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9F2BA485-E190-412E-A338-C5976F40964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1EA6B4C3-BF9A-45FA-9C34-D11E719D245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278CBB71-C207-4A23-8406-B1D4A50743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7F67FCC-307D-4DD2-B9CF-8B9C38D142EE}" type="slidenum">
              <a:rPr lang="fr-FR" altLang="fr-FR" sz="1200"/>
              <a:pPr eaLnBrk="1" hangingPunct="1"/>
              <a:t>13</a:t>
            </a:fld>
            <a:endParaRPr lang="fr-FR" altLang="fr-FR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D54D422-934B-4C55-AB1B-A21ED7328AC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7450AE96-E46F-4088-A8C2-FE91994405D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6B71AAEF-B5AD-47F4-955C-3C257FBD70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F3DD8C2-5097-446E-977B-FD49F3815D71}" type="slidenum">
              <a:rPr lang="fr-FR" altLang="fr-FR" sz="1200"/>
              <a:pPr eaLnBrk="1" hangingPunct="1"/>
              <a:t>14</a:t>
            </a:fld>
            <a:endParaRPr lang="fr-FR" altLang="fr-FR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6F6E5192-C05F-4DDF-A62F-85CC47CFCF3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3D516418-7912-4009-83D8-9A12EF9DE2C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90E91DFC-1373-4289-8F79-5F99B0538A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13FBC74-CE19-41A2-B41C-3A051DACA03E}" type="slidenum">
              <a:rPr lang="fr-FR" altLang="fr-FR" sz="1200"/>
              <a:pPr eaLnBrk="1" hangingPunct="1"/>
              <a:t>15</a:t>
            </a:fld>
            <a:endParaRPr lang="fr-FR" altLang="fr-FR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5E4C7AA6-B4D5-41A1-A9E1-5CB5BCA6CA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A49A9FEE-9DF6-41F2-8B2E-1DA6FC0C4A2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20F26DB6-0B8C-45A8-8493-D7BFEAABD0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6999A5F-8DD8-4315-9B8B-B0EA4456F784}" type="slidenum">
              <a:rPr lang="fr-FR" altLang="fr-FR" sz="1200"/>
              <a:pPr eaLnBrk="1" hangingPunct="1"/>
              <a:t>16</a:t>
            </a:fld>
            <a:endParaRPr lang="fr-FR" altLang="fr-FR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A7583FB4-0443-4FBF-AC31-EDE78DE8FB7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DBDCA794-FD9D-462B-B8E9-0F94B22913E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47C4FEFD-8905-4B7C-AB5C-45BB81D3F5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E3D35E0-B444-4136-8506-04D5C01C6CBC}" type="slidenum">
              <a:rPr lang="fr-FR" altLang="fr-FR" sz="1200"/>
              <a:pPr eaLnBrk="1" hangingPunct="1"/>
              <a:t>17</a:t>
            </a:fld>
            <a:endParaRPr lang="fr-FR" altLang="fr-FR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E2D792EF-1522-4226-8B97-BA15E57B8D2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09FD3C1C-A116-4165-8CEF-13FEE95304C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E46EB7EE-43AD-4A0F-9B88-EBFE35EDD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B8579A2-0F78-442D-9D2E-DEBB5704E950}" type="slidenum">
              <a:rPr lang="fr-FR" altLang="fr-FR" sz="1200"/>
              <a:pPr eaLnBrk="1" hangingPunct="1"/>
              <a:t>18</a:t>
            </a:fld>
            <a:endParaRPr lang="fr-FR" altLang="fr-FR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897292A5-7F76-4B92-AF12-92974A6D5F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EE51DA46-4A79-4199-AB8D-2543186BF67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9EDB12CB-6F4D-4D18-B23D-E710B37795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021941C-79C2-4C8E-B816-528624A849F9}" type="slidenum">
              <a:rPr lang="fr-FR" altLang="fr-FR" sz="1200"/>
              <a:pPr eaLnBrk="1" hangingPunct="1"/>
              <a:t>19</a:t>
            </a:fld>
            <a:endParaRPr lang="fr-FR" altLang="fr-FR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F52C3F55-87DE-4FA7-934F-8AF0C21F48E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26949336-C017-4D41-82D6-3C90AC614D4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809D07B4-1006-40E7-95A8-A73F7EE66F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812C080-46E5-4942-B33A-AF2619D9A9A0}" type="slidenum">
              <a:rPr lang="fr-FR" altLang="fr-FR" sz="1200"/>
              <a:pPr eaLnBrk="1" hangingPunct="1"/>
              <a:t>2</a:t>
            </a:fld>
            <a:endParaRPr lang="fr-FR" altLang="fr-FR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75E564ED-018B-4064-8438-919D0F8CD2D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D06AD8FD-3792-4EF8-AACE-A78AF28F93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29AEEE12-EBC4-48B0-8D4A-4381E6E503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C7E05C4-C43F-482E-831A-97C3113BDA3B}" type="slidenum">
              <a:rPr lang="fr-FR" altLang="fr-FR" sz="1200"/>
              <a:pPr eaLnBrk="1" hangingPunct="1"/>
              <a:t>20</a:t>
            </a:fld>
            <a:endParaRPr lang="fr-FR" altLang="fr-FR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55C19DA2-2F36-49D7-8988-48AE3FAE57A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DB314F3C-4B46-4F22-8262-54FAE925382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DBFDE071-EFC7-4F09-B905-36423174E8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8612770-68B6-4544-9F3E-9CC860F131FA}" type="slidenum">
              <a:rPr lang="fr-FR" altLang="fr-FR" sz="1200"/>
              <a:pPr eaLnBrk="1" hangingPunct="1"/>
              <a:t>21</a:t>
            </a:fld>
            <a:endParaRPr lang="fr-FR" altLang="fr-FR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2FF4FE10-52FE-4B5A-8624-A26CECF362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0CFACEAA-2B2E-4F10-96CE-904C2BA1825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E73C6938-4634-48BA-82F4-5B2C6A3914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758606F-CDEE-4B8B-8339-B7A50AA79AAF}" type="slidenum">
              <a:rPr lang="fr-FR" altLang="fr-FR" sz="1200"/>
              <a:pPr eaLnBrk="1" hangingPunct="1"/>
              <a:t>22</a:t>
            </a:fld>
            <a:endParaRPr lang="fr-FR" altLang="fr-FR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0B5AC7F0-3516-49ED-9AD1-32F487A4E36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4C55CB3D-6FEA-4AF3-A032-C9B295996CD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1720A01E-C74D-4EAB-AD6B-D7E9047910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16C2C57-6F72-4C7F-97F0-1122C6AC011B}" type="slidenum">
              <a:rPr lang="fr-FR" altLang="fr-FR" sz="1200"/>
              <a:pPr eaLnBrk="1" hangingPunct="1"/>
              <a:t>23</a:t>
            </a:fld>
            <a:endParaRPr lang="fr-FR" altLang="fr-FR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A935B6CB-7C8C-4803-B22C-49B6A6FB4CD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D8014108-23E5-44C6-8AAE-B7516C79AC1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80C58571-3561-4944-BD4C-788F47A639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D4B472A-50DC-45BC-8CFE-6EE272B2446D}" type="slidenum">
              <a:rPr lang="fr-FR" altLang="fr-FR" sz="1200"/>
              <a:pPr eaLnBrk="1" hangingPunct="1"/>
              <a:t>24</a:t>
            </a:fld>
            <a:endParaRPr lang="fr-FR" altLang="fr-FR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21691C45-33DC-436C-A82F-F5D31176CE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AA89AC44-73EE-4E72-8848-4804DEE3E93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EDEE6B11-3331-4560-9F3C-50755CA286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8EB4057-C2EA-4852-A834-6998B85782E7}" type="slidenum">
              <a:rPr lang="fr-FR" altLang="fr-FR" sz="1200"/>
              <a:pPr eaLnBrk="1" hangingPunct="1"/>
              <a:t>25</a:t>
            </a:fld>
            <a:endParaRPr lang="fr-FR" altLang="fr-FR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B20EE803-A562-48BE-9BAC-5C245A99CF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A494CD08-B548-4819-84D6-A1713DE957F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C0F6BF07-2C12-4001-8FD2-A365638C9D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D5F236E-787C-4D0C-90BB-F29D8F9D567F}" type="slidenum">
              <a:rPr lang="fr-FR" altLang="fr-FR" sz="1200"/>
              <a:pPr eaLnBrk="1" hangingPunct="1"/>
              <a:t>3</a:t>
            </a:fld>
            <a:endParaRPr lang="fr-FR" altLang="fr-FR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AF1DAAAB-0BF0-48DA-97DB-25E23028BD3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EA95F07-B35E-4337-A26F-AE3D14C004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A69258B-A40F-40D9-897B-A68ACB8960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F3B288F-E9D0-4A91-B872-47080F61D378}" type="slidenum">
              <a:rPr lang="fr-FR" altLang="fr-FR" sz="1200"/>
              <a:pPr eaLnBrk="1" hangingPunct="1"/>
              <a:t>4</a:t>
            </a:fld>
            <a:endParaRPr lang="fr-FR" altLang="fr-FR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F010FFA-A6AE-4B95-9F06-D645C2E14A8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A3D1A43A-D9E4-4508-A67D-04A9973B42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D2D5C742-BFDB-4542-BB56-A4E82811E1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8037701-0B6B-48C1-836C-C567B594F28B}" type="slidenum">
              <a:rPr lang="fr-FR" altLang="fr-FR" sz="1200"/>
              <a:pPr eaLnBrk="1" hangingPunct="1"/>
              <a:t>5</a:t>
            </a:fld>
            <a:endParaRPr lang="fr-FR" altLang="fr-FR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23336658-2178-4417-8C81-B202CE7C50B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83C5E842-D898-41FD-BF86-EA6095A986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AD4BD71F-A4D0-4BDC-A0AD-FFB6CC7ECD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A314610-8AE3-40FE-8753-82E75029368E}" type="slidenum">
              <a:rPr lang="fr-FR" altLang="fr-FR" sz="1200"/>
              <a:pPr eaLnBrk="1" hangingPunct="1"/>
              <a:t>6</a:t>
            </a:fld>
            <a:endParaRPr lang="fr-FR" altLang="fr-FR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9E685813-8C4D-4B2D-A20C-FE4514229D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CBA64DAA-3E5E-4A90-BD4F-85CC3CEA884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04EF3B0-1B9B-4D3F-9996-DC43BBBFDA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25E0E98-3F25-4B3A-973C-9AD5A8C0DE87}" type="slidenum">
              <a:rPr lang="fr-FR" altLang="fr-FR" sz="1200"/>
              <a:pPr eaLnBrk="1" hangingPunct="1"/>
              <a:t>7</a:t>
            </a:fld>
            <a:endParaRPr lang="fr-FR" altLang="fr-FR" sz="1200"/>
          </a:p>
        </p:txBody>
      </p:sp>
      <p:sp>
        <p:nvSpPr>
          <p:cNvPr id="34819" name="Rectangle 1026">
            <a:extLst>
              <a:ext uri="{FF2B5EF4-FFF2-40B4-BE49-F238E27FC236}">
                <a16:creationId xmlns:a16="http://schemas.microsoft.com/office/drawing/2014/main" id="{AE9701F7-D2D6-4B4B-A955-12C36B12E08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1027">
            <a:extLst>
              <a:ext uri="{FF2B5EF4-FFF2-40B4-BE49-F238E27FC236}">
                <a16:creationId xmlns:a16="http://schemas.microsoft.com/office/drawing/2014/main" id="{B1A70DCC-54CA-4AC4-9169-70E1E85EEB4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F59F424A-80BF-49E6-BF29-DC39752D0B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1090C2D-87E2-47B1-BD22-9D8A37E45DBE}" type="slidenum">
              <a:rPr lang="fr-FR" altLang="fr-FR" sz="1200"/>
              <a:pPr eaLnBrk="1" hangingPunct="1"/>
              <a:t>8</a:t>
            </a:fld>
            <a:endParaRPr lang="fr-FR" altLang="fr-FR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079A56B-6635-404C-85B2-0726B186CE5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F4DE70C5-8BBD-401B-B299-4EEFA8183B4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64587392-535F-4539-A34E-6F78F9C8F7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42C9C09-D3BF-453B-81D4-BE7A1ED53081}" type="slidenum">
              <a:rPr lang="fr-FR" altLang="fr-FR" sz="1200"/>
              <a:pPr eaLnBrk="1" hangingPunct="1"/>
              <a:t>9</a:t>
            </a:fld>
            <a:endParaRPr lang="fr-FR" altLang="fr-FR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2D5DB660-A8D9-4367-98BA-A2410F403D3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795A51A0-A49B-436C-8420-C81784998A0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9BAC5A-5355-4F7D-ABF2-A3B679D289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93CDDA-161E-47D1-8109-62A2B1590B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E168D0-88AE-46C8-8D03-D4CC6F6CC2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2CC611-E350-49C1-A989-7C9D6E50B0B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9648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30EF55-D882-4CC6-8737-FA93218123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E83CB9-A589-4752-9B3B-7268A9E525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20F1E2-34B8-4C58-9E7C-C54BC3B455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E0BAFE-30D6-4CA5-AD61-F6A14CB1B35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573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ABFCCD-F1E0-4AAD-BD18-4445098D99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186F02-B702-4DEF-9F18-205FC7B54D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F3CAD3-3EFC-4CE2-977A-77F3CC8868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5C3C7-E482-4714-A35B-8EA5BCC59E1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03335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1DC739-0EA6-490F-9B24-8E3963BE6C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F21D27-F028-41F8-96E7-C9E2A8DAFE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E6F671-7322-465C-BB22-72F5823BCF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12075E-326C-43BB-BBC9-2E9402A20BF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38303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5AAF27-F669-4DA2-A01F-228E48C43F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F2C3F2-3FEA-4606-B3E7-325F8E5942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DF6FE1-5741-4B82-8451-C8B0340733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E515A3-B6F9-4BFD-A79F-49BABA3E32E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3416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CD0342-76CB-43E7-8543-29B0EE7667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2E9B78-3A72-4845-A5AF-122465441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28795D-11F9-4F8F-82BB-3584BE81DC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890B8B-14C3-4149-9F78-E1730973209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297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9F5F09-E651-47CC-9EDC-EA577727B5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14F8FA-2910-4D8F-8EB0-602777392B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6C839C-F70F-4191-9493-91C2F6ABD8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834797-CE8D-4AF9-93E9-D767C5E9420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5624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BA42941-E16D-4B8D-B47D-4A9CA26350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894D5F1-588E-4506-A0DC-95CBC33A76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988CA05-DBD0-4DB2-8AAA-0193D2DC28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5BEA05-8033-4E43-A7E4-855E765950A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823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44B9602-4FBB-43AC-B265-0E3244BB40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E407097-496E-4C48-9F64-018B07EB7A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B87C4D5-DD00-478D-A010-927A6951E0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B2476A-C28D-4A7D-9C63-5D2C3611BC2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1564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0CEDA70-C72C-47B8-9E73-F2D867F5F8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790FA5F-7C3F-43AE-9EBE-131C6F74A4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2F088D6-69FC-442B-AC41-9074B576C1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27785-FE1E-4050-8248-B104F89ADFF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58924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461F12-7AD7-42FC-9EC6-92B4C8A059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31F996-DA06-4F71-B98C-F173A95A46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86FC2C-6191-4C24-87E4-524A4E687D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0C1FDB-8CE1-46E5-AB70-94042FDCE2D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1756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4F623F-E146-4A70-A2C4-679CCD484B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798E2E-FC9B-43DD-96A2-2438FEF196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F446B9-0BBE-4FB2-A3A1-29A7BEBDD4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82DAE-81BF-4307-B4F2-45FA6687343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5262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504BD80-BB61-46C2-98F2-C018DA686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 du masque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AF18724-D3E5-4411-BB1D-C4ABCB0F03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BAEBF9-EA97-4E78-8A06-476A46E75C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A93E4B7-B190-4E93-9044-0B94DBB4089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D638D45-00E1-4334-9F28-1B161C61BE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BD0E7D-CDDF-4B78-8918-171B37E5D6EC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11090C4-DB13-4F09-9A83-D32916E62B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fr-FR" altLang="fr-FR" sz="4800">
                <a:latin typeface="Arial" panose="020B0604020202020204" pitchFamily="34" charset="0"/>
              </a:rPr>
              <a:t>Les calculs en boulangerie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1F2A8E8-9E86-4D4B-A258-3F39A2E34FE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C92C75D-DE79-42A8-A0E6-AC5BB994DF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de SEL dans le cas d’un dosage à 1.8 %.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12C1849-D1BB-4649-A3C8-EE896DFDC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sel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</a:t>
            </a:r>
            <a:r>
              <a:rPr lang="fr-FR" altLang="fr-FR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=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farine X 1.8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100</a:t>
            </a: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sz="3000" b="1" u="sng">
                <a:latin typeface="Arial" panose="020B0604020202020204" pitchFamily="34" charset="0"/>
                <a:cs typeface="Times New Roman" panose="02020603050405020304" pitchFamily="18" charset="0"/>
              </a:rPr>
              <a:t>12.375 kg de farine X 1.8</a:t>
            </a:r>
            <a:r>
              <a:rPr lang="fr-FR" altLang="fr-FR" sz="3000" b="1">
                <a:latin typeface="Arial" panose="020B0604020202020204" pitchFamily="34" charset="0"/>
                <a:cs typeface="Times New Roman" panose="02020603050405020304" pitchFamily="18" charset="0"/>
              </a:rPr>
              <a:t> = 223 g de sel.</a:t>
            </a:r>
            <a:endParaRPr lang="fr-FR" altLang="fr-FR" sz="3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100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2D99FC3-23D0-4BE6-B88E-4A60237E27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de LEVURE dans le cas d’un dosage à 1.8 %.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270D23C-60FF-4F1C-881C-50626D3614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levure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</a:t>
            </a:r>
            <a:r>
              <a:rPr lang="fr-FR" altLang="fr-FR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=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farine X 1.8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100</a:t>
            </a: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3000" b="1" u="sng">
                <a:latin typeface="Arial" panose="020B0604020202020204" pitchFamily="34" charset="0"/>
                <a:cs typeface="Times New Roman" panose="02020603050405020304" pitchFamily="18" charset="0"/>
              </a:rPr>
              <a:t>12.375 kg de farine X 1.8</a:t>
            </a:r>
            <a:r>
              <a:rPr lang="fr-FR" altLang="fr-FR" sz="3000" b="1">
                <a:latin typeface="Arial" panose="020B0604020202020204" pitchFamily="34" charset="0"/>
                <a:cs typeface="Times New Roman" panose="02020603050405020304" pitchFamily="18" charset="0"/>
              </a:rPr>
              <a:t> = 223 g de levure.</a:t>
            </a:r>
            <a:endParaRPr lang="fr-FR" altLang="fr-FR" sz="3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100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EA5EC87-EC4C-419E-84A6-E75F863EF1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de PATE FERMENTEE dans le cas d’un dosage à 10 %.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9FEE978-91EA-4C7E-9E89-7461590994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2800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Pâte fermentée</a:t>
            </a: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 = </a:t>
            </a:r>
            <a:r>
              <a:rPr lang="fr-FR" altLang="fr-FR" sz="2800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farine X 10</a:t>
            </a: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 sz="2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100</a:t>
            </a: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3000" b="1" u="sng">
                <a:latin typeface="Arial" panose="020B0604020202020204" pitchFamily="34" charset="0"/>
                <a:cs typeface="Times New Roman" panose="02020603050405020304" pitchFamily="18" charset="0"/>
              </a:rPr>
              <a:t>12.375 kg de farine X 10</a:t>
            </a:r>
            <a:r>
              <a:rPr lang="fr-FR" altLang="fr-FR" sz="3000" b="1">
                <a:latin typeface="Arial" panose="020B0604020202020204" pitchFamily="34" charset="0"/>
                <a:cs typeface="Times New Roman" panose="02020603050405020304" pitchFamily="18" charset="0"/>
              </a:rPr>
              <a:t> = 1.237 kg de pâte.</a:t>
            </a:r>
            <a:endParaRPr lang="fr-FR" altLang="fr-FR" sz="3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100</a:t>
            </a:r>
          </a:p>
          <a:p>
            <a:pPr marL="93663" indent="0" eaLnBrk="1" hangingPunct="1">
              <a:buFontTx/>
              <a:buNone/>
            </a:pPr>
            <a:endParaRPr lang="fr-FR" altLang="fr-FR" sz="2800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DBCF105-FF06-4996-AF2E-396D65EA37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de PRODUIT CORRECTEUR dans le cas d’un dosage à 0.5 %.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84A2994-4E14-4DBD-A71A-CEA4780A7F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2600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produit correcteur</a:t>
            </a: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= </a:t>
            </a:r>
            <a:r>
              <a:rPr lang="fr-FR" altLang="fr-FR" sz="2800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farine X 0.5</a:t>
            </a: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 sz="2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100</a:t>
            </a: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3000" b="1" u="sng">
                <a:latin typeface="Arial" panose="020B0604020202020204" pitchFamily="34" charset="0"/>
                <a:cs typeface="Times New Roman" panose="02020603050405020304" pitchFamily="18" charset="0"/>
              </a:rPr>
              <a:t>12.375 kg de farine X 0.5</a:t>
            </a:r>
            <a:r>
              <a:rPr lang="fr-FR" altLang="fr-FR" sz="3000" b="1">
                <a:latin typeface="Arial" panose="020B0604020202020204" pitchFamily="34" charset="0"/>
                <a:cs typeface="Times New Roman" panose="02020603050405020304" pitchFamily="18" charset="0"/>
              </a:rPr>
              <a:t> = 62g de produit cor.</a:t>
            </a:r>
            <a:endParaRPr lang="fr-FR" altLang="fr-FR" sz="3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100</a:t>
            </a:r>
          </a:p>
          <a:p>
            <a:pPr marL="93663" indent="0" eaLnBrk="1" hangingPunct="1">
              <a:buFontTx/>
              <a:buNone/>
            </a:pPr>
            <a:endParaRPr lang="fr-FR" altLang="fr-FR" sz="2800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FEDE4AE-02D3-41B6-A9DE-F02F1585DC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de FARINE dans le cas d’une </a:t>
            </a:r>
            <a:r>
              <a:rPr lang="fr-FR" altLang="fr-FR" sz="3200" b="1">
                <a:solidFill>
                  <a:srgbClr val="FF0000"/>
                </a:solidFill>
                <a:latin typeface="Arial" panose="020B0604020202020204" pitchFamily="34" charset="0"/>
              </a:rPr>
              <a:t>HYDRATATION à 65 %.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00D6CDC-85DC-4356-9D1F-0A57B8F43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lnSpc>
                <a:spcPct val="90000"/>
              </a:lnSpc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lnSpc>
                <a:spcPct val="90000"/>
              </a:lnSpc>
              <a:buFontTx/>
              <a:buNone/>
            </a:pP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farine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</a:t>
            </a:r>
            <a:r>
              <a:rPr lang="fr-FR" altLang="fr-FR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=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pâte X 100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lnSpc>
                <a:spcPct val="90000"/>
              </a:lnSpc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165</a:t>
            </a:r>
          </a:p>
          <a:p>
            <a:pPr marL="93663" indent="0" eaLnBrk="1" hangingPunct="1">
              <a:lnSpc>
                <a:spcPct val="90000"/>
              </a:lnSpc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lnSpc>
                <a:spcPct val="90000"/>
              </a:lnSpc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lnSpc>
                <a:spcPct val="90000"/>
              </a:lnSpc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19.800 kg X 100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= 12.000 kg de farine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lnSpc>
                <a:spcPct val="90000"/>
              </a:lnSpc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165</a:t>
            </a:r>
          </a:p>
          <a:p>
            <a:pPr marL="93663" indent="0" algn="ctr" eaLnBrk="1" hangingPunct="1">
              <a:lnSpc>
                <a:spcPct val="90000"/>
              </a:lnSpc>
              <a:buFontTx/>
              <a:buNone/>
            </a:pPr>
            <a:r>
              <a:rPr lang="fr-FR" altLang="fr-FR" i="1">
                <a:latin typeface="Arial" panose="020B0604020202020204" pitchFamily="34" charset="0"/>
                <a:cs typeface="Times New Roman" panose="02020603050405020304" pitchFamily="18" charset="0"/>
              </a:rPr>
              <a:t>(soit 375 g de farine en moins)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C07E31A-477C-434E-B7D2-F3624DCDE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d’EAU dans le cas d’une </a:t>
            </a:r>
            <a:r>
              <a:rPr lang="fr-FR" altLang="fr-FR" sz="3200" b="1">
                <a:solidFill>
                  <a:srgbClr val="FF0000"/>
                </a:solidFill>
                <a:latin typeface="Arial" panose="020B0604020202020204" pitchFamily="34" charset="0"/>
              </a:rPr>
              <a:t>HYDRATATION à 65 %.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69D9F3E-7FB7-4FE1-9D4D-30782BD7A8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d’eau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</a:t>
            </a:r>
            <a:r>
              <a:rPr lang="fr-FR" altLang="fr-FR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=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pâte X 60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165</a:t>
            </a: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19.800 kg X 65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= 7.800 L d’eau.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165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7201C88-3253-4195-95EE-B3BCE27E30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de SEL dans le cas d’un dosage à 1.8 %.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F9B44F0-3D34-4E53-BAC9-EA530D51D6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sel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</a:t>
            </a:r>
            <a:r>
              <a:rPr lang="fr-FR" altLang="fr-FR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=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farine X 1.8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100</a:t>
            </a: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sz="3000" b="1" u="sng">
                <a:latin typeface="Arial" panose="020B0604020202020204" pitchFamily="34" charset="0"/>
                <a:cs typeface="Times New Roman" panose="02020603050405020304" pitchFamily="18" charset="0"/>
              </a:rPr>
              <a:t>12.000 kg de farine X 1.8</a:t>
            </a:r>
            <a:r>
              <a:rPr lang="fr-FR" altLang="fr-FR" sz="3000" b="1">
                <a:latin typeface="Arial" panose="020B0604020202020204" pitchFamily="34" charset="0"/>
                <a:cs typeface="Times New Roman" panose="02020603050405020304" pitchFamily="18" charset="0"/>
              </a:rPr>
              <a:t> = 216 g de sel.</a:t>
            </a:r>
            <a:endParaRPr lang="fr-FR" altLang="fr-FR" sz="3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100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48816BD-75C1-41B6-ADFE-726A7F635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de LEVURE dans le cas d’un dosage à 1.8 %.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4BD23B6-801D-41DB-BF20-3B5B68451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levure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</a:t>
            </a:r>
            <a:r>
              <a:rPr lang="fr-FR" altLang="fr-FR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=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farine X 1.8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100</a:t>
            </a: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3000" b="1" u="sng">
                <a:latin typeface="Arial" panose="020B0604020202020204" pitchFamily="34" charset="0"/>
                <a:cs typeface="Times New Roman" panose="02020603050405020304" pitchFamily="18" charset="0"/>
              </a:rPr>
              <a:t>12.000 kg de farine X 1.8</a:t>
            </a:r>
            <a:r>
              <a:rPr lang="fr-FR" altLang="fr-FR" sz="3000" b="1">
                <a:latin typeface="Arial" panose="020B0604020202020204" pitchFamily="34" charset="0"/>
                <a:cs typeface="Times New Roman" panose="02020603050405020304" pitchFamily="18" charset="0"/>
              </a:rPr>
              <a:t> = 216 g de levure.</a:t>
            </a:r>
            <a:endParaRPr lang="fr-FR" altLang="fr-FR" sz="3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100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7C26044-4965-4213-953C-216E574A7D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de PATE FERMENTEE dans le cas d’un dosage à 10 %.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1224142-4974-45F7-A9E3-6C17FA05A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2800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Pâte fermentée</a:t>
            </a: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 = </a:t>
            </a:r>
            <a:r>
              <a:rPr lang="fr-FR" altLang="fr-FR" sz="2800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farine X 10</a:t>
            </a: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 sz="2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100</a:t>
            </a: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3000" b="1" u="sng">
                <a:latin typeface="Arial" panose="020B0604020202020204" pitchFamily="34" charset="0"/>
                <a:cs typeface="Times New Roman" panose="02020603050405020304" pitchFamily="18" charset="0"/>
              </a:rPr>
              <a:t>12.000 kg de farine X 10</a:t>
            </a:r>
            <a:r>
              <a:rPr lang="fr-FR" altLang="fr-FR" sz="3000" b="1">
                <a:latin typeface="Arial" panose="020B0604020202020204" pitchFamily="34" charset="0"/>
                <a:cs typeface="Times New Roman" panose="02020603050405020304" pitchFamily="18" charset="0"/>
              </a:rPr>
              <a:t> = 1.200 kg de pâte.</a:t>
            </a:r>
            <a:endParaRPr lang="fr-FR" altLang="fr-FR" sz="3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100</a:t>
            </a:r>
          </a:p>
          <a:p>
            <a:pPr marL="93663" indent="0" eaLnBrk="1" hangingPunct="1">
              <a:buFontTx/>
              <a:buNone/>
            </a:pPr>
            <a:endParaRPr lang="fr-FR" altLang="fr-FR" sz="2800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367ECDC-C8F0-4D80-A41E-038AF932D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de PRODUIT CORRECTEUR dans le cas d’un dosage à 0.5 %.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E8F278E-B235-42D4-802B-2426EC3E2C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2600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produit correcteur</a:t>
            </a: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= </a:t>
            </a:r>
            <a:r>
              <a:rPr lang="fr-FR" altLang="fr-FR" sz="2800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farine X 0.5</a:t>
            </a: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 sz="2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100</a:t>
            </a: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3000" b="1" u="sng">
                <a:latin typeface="Arial" panose="020B0604020202020204" pitchFamily="34" charset="0"/>
                <a:cs typeface="Times New Roman" panose="02020603050405020304" pitchFamily="18" charset="0"/>
              </a:rPr>
              <a:t>12.000 kg de farine X 0.5</a:t>
            </a:r>
            <a:r>
              <a:rPr lang="fr-FR" altLang="fr-FR" sz="3000" b="1">
                <a:latin typeface="Arial" panose="020B0604020202020204" pitchFamily="34" charset="0"/>
                <a:cs typeface="Times New Roman" panose="02020603050405020304" pitchFamily="18" charset="0"/>
              </a:rPr>
              <a:t> = 60g de produit cor.</a:t>
            </a:r>
            <a:endParaRPr lang="fr-FR" altLang="fr-FR" sz="3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100</a:t>
            </a:r>
          </a:p>
          <a:p>
            <a:pPr marL="93663" indent="0" eaLnBrk="1" hangingPunct="1">
              <a:buFontTx/>
              <a:buNone/>
            </a:pPr>
            <a:endParaRPr lang="fr-FR" altLang="fr-FR" sz="2800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8DBE30C-C70D-4B18-994C-044BD1AC18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b="1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fr-FR" altLang="fr-FR"/>
              <a:t> 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8C93977-A497-42E3-9FC5-491103349B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19600"/>
          </a:xfrm>
        </p:spPr>
        <p:txBody>
          <a:bodyPr/>
          <a:lstStyle/>
          <a:p>
            <a:pPr algn="just" eaLnBrk="1" hangingPunct="1"/>
            <a:r>
              <a:rPr lang="fr-FR" altLang="fr-FR" sz="2400">
                <a:latin typeface="Arial" panose="020B0604020202020204" pitchFamily="34" charset="0"/>
                <a:cs typeface="Times New Roman" panose="02020603050405020304" pitchFamily="18" charset="0"/>
              </a:rPr>
              <a:t>Le premier travail  du boulanger consiste à calculer le poids de pâte nécessaire pour confectionner toute sa fournée.</a:t>
            </a:r>
            <a:endParaRPr lang="fr-FR" altLang="fr-FR" sz="240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fr-FR" altLang="fr-FR" sz="2400" u="sng">
                <a:latin typeface="Arial" panose="020B0604020202020204" pitchFamily="34" charset="0"/>
                <a:cs typeface="Times New Roman" panose="02020603050405020304" pitchFamily="18" charset="0"/>
              </a:rPr>
              <a:t>Il faut déterminer le poids de pâte.</a:t>
            </a:r>
            <a:r>
              <a:rPr lang="fr-FR" altLang="fr-FR" sz="24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 sz="240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fr-FR" altLang="fr-FR" sz="2400">
                <a:latin typeface="Arial" panose="020B0604020202020204" pitchFamily="34" charset="0"/>
                <a:cs typeface="Times New Roman" panose="02020603050405020304" pitchFamily="18" charset="0"/>
              </a:rPr>
              <a:t>Pour déterminer le poids de pâte il faut :</a:t>
            </a:r>
            <a:endParaRPr lang="fr-FR" altLang="fr-FR" sz="2400"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fr-FR" altLang="fr-FR" sz="2400">
                <a:latin typeface="Symbol" panose="05050102010706020507" pitchFamily="18" charset="2"/>
                <a:cs typeface="Times New Roman" panose="02020603050405020304" pitchFamily="18" charset="0"/>
              </a:rPr>
              <a:t>Þ</a:t>
            </a:r>
            <a:r>
              <a:rPr lang="fr-FR" altLang="fr-FR" sz="2400">
                <a:cs typeface="Times New Roman" panose="02020603050405020304" pitchFamily="18" charset="0"/>
              </a:rPr>
              <a:t>  </a:t>
            </a:r>
            <a:r>
              <a:rPr lang="fr-FR" altLang="fr-FR" sz="2400">
                <a:latin typeface="Arial" panose="020B0604020202020204" pitchFamily="34" charset="0"/>
                <a:cs typeface="Times New Roman" panose="02020603050405020304" pitchFamily="18" charset="0"/>
              </a:rPr>
              <a:t>Connaître le détail de la fournée : pains, baguettes…</a:t>
            </a:r>
            <a:endParaRPr lang="fr-FR" altLang="fr-FR" sz="2400"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fr-FR" altLang="fr-FR" sz="2400">
                <a:latin typeface="Symbol" panose="05050102010706020507" pitchFamily="18" charset="2"/>
                <a:cs typeface="Times New Roman" panose="02020603050405020304" pitchFamily="18" charset="0"/>
              </a:rPr>
              <a:t>Þ</a:t>
            </a:r>
            <a:r>
              <a:rPr lang="fr-FR" altLang="fr-FR" sz="2400">
                <a:cs typeface="Times New Roman" panose="02020603050405020304" pitchFamily="18" charset="0"/>
              </a:rPr>
              <a:t>  </a:t>
            </a:r>
            <a:r>
              <a:rPr lang="fr-FR" altLang="fr-FR" sz="2400">
                <a:latin typeface="Arial" panose="020B0604020202020204" pitchFamily="34" charset="0"/>
                <a:cs typeface="Times New Roman" panose="02020603050405020304" pitchFamily="18" charset="0"/>
              </a:rPr>
              <a:t>Il faut également tenir compte du fait que le pain perd du poids à la cuisson du à l'évaporation d'une partie de l'eau contenue dans la pâte. Il faut donc calculer le poids de pâte sur le poids </a:t>
            </a:r>
            <a:r>
              <a:rPr lang="fr-FR" altLang="fr-FR" sz="2400" b="1" u="sng">
                <a:latin typeface="Arial" panose="020B0604020202020204" pitchFamily="34" charset="0"/>
                <a:cs typeface="Times New Roman" panose="02020603050405020304" pitchFamily="18" charset="0"/>
              </a:rPr>
              <a:t>cru </a:t>
            </a:r>
            <a:r>
              <a:rPr lang="fr-FR" altLang="fr-FR" sz="2400">
                <a:latin typeface="Arial" panose="020B0604020202020204" pitchFamily="34" charset="0"/>
                <a:cs typeface="Times New Roman" panose="02020603050405020304" pitchFamily="18" charset="0"/>
              </a:rPr>
              <a:t>et non pas sur le poids </a:t>
            </a:r>
            <a:r>
              <a:rPr lang="fr-FR" altLang="fr-FR" sz="2400" b="1" u="sng">
                <a:latin typeface="Arial" panose="020B0604020202020204" pitchFamily="34" charset="0"/>
                <a:cs typeface="Times New Roman" panose="02020603050405020304" pitchFamily="18" charset="0"/>
              </a:rPr>
              <a:t>cuit</a:t>
            </a:r>
            <a:r>
              <a:rPr lang="fr-FR" altLang="fr-FR" sz="24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5080577-00D3-4906-BA12-FAB873296D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de FARINE dans le cas d’une </a:t>
            </a:r>
            <a:r>
              <a:rPr lang="fr-FR" altLang="fr-FR" sz="3200" b="1">
                <a:solidFill>
                  <a:srgbClr val="FF0000"/>
                </a:solidFill>
                <a:latin typeface="Arial" panose="020B0604020202020204" pitchFamily="34" charset="0"/>
              </a:rPr>
              <a:t>hydratation à57 %.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BFA5B7FF-65CC-4DE0-991B-205C822567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lnSpc>
                <a:spcPct val="90000"/>
              </a:lnSpc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lnSpc>
                <a:spcPct val="90000"/>
              </a:lnSpc>
              <a:buFontTx/>
              <a:buNone/>
            </a:pP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farine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</a:t>
            </a:r>
            <a:r>
              <a:rPr lang="fr-FR" altLang="fr-FR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=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pâte X 100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lnSpc>
                <a:spcPct val="90000"/>
              </a:lnSpc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157</a:t>
            </a:r>
          </a:p>
          <a:p>
            <a:pPr marL="93663" indent="0" eaLnBrk="1" hangingPunct="1">
              <a:lnSpc>
                <a:spcPct val="90000"/>
              </a:lnSpc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lnSpc>
                <a:spcPct val="90000"/>
              </a:lnSpc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lnSpc>
                <a:spcPct val="90000"/>
              </a:lnSpc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19.800 kg X 100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= 12.611 kg de farine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lnSpc>
                <a:spcPct val="90000"/>
              </a:lnSpc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157</a:t>
            </a:r>
          </a:p>
          <a:p>
            <a:pPr marL="93663" indent="0" algn="ctr" eaLnBrk="1" hangingPunct="1">
              <a:lnSpc>
                <a:spcPct val="90000"/>
              </a:lnSpc>
              <a:buFontTx/>
              <a:buNone/>
            </a:pPr>
            <a:r>
              <a:rPr lang="fr-FR" altLang="fr-FR" i="1">
                <a:latin typeface="Arial" panose="020B0604020202020204" pitchFamily="34" charset="0"/>
                <a:cs typeface="Times New Roman" panose="02020603050405020304" pitchFamily="18" charset="0"/>
              </a:rPr>
              <a:t>(soit 236 g de farine en plus)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BE8F3B8-6C1D-47C7-BE77-A932164DBC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d’EAU dans le cas d’une </a:t>
            </a:r>
            <a:r>
              <a:rPr lang="fr-FR" altLang="fr-FR" sz="3200" b="1">
                <a:solidFill>
                  <a:srgbClr val="FF0000"/>
                </a:solidFill>
                <a:latin typeface="Arial" panose="020B0604020202020204" pitchFamily="34" charset="0"/>
              </a:rPr>
              <a:t>hydratation à 57 %.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966F6313-DB86-495A-8E3C-A894D384F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d’eau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</a:t>
            </a:r>
            <a:r>
              <a:rPr lang="fr-FR" altLang="fr-FR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=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pâte X 57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157</a:t>
            </a: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19.800 kg X 57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= 7.188 L d’eau.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157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2722FCA-B9B7-407B-844C-E96252DA72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de SEL dans le cas d’un dosage à 1.8 %.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4CE03B0-E905-4F8C-965E-20A9104EB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sel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</a:t>
            </a:r>
            <a:r>
              <a:rPr lang="fr-FR" altLang="fr-FR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=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farine X 1.8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100</a:t>
            </a: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sz="3000" b="1" u="sng">
                <a:latin typeface="Arial" panose="020B0604020202020204" pitchFamily="34" charset="0"/>
                <a:cs typeface="Times New Roman" panose="02020603050405020304" pitchFamily="18" charset="0"/>
              </a:rPr>
              <a:t>12.611 kg de farine X 1.8</a:t>
            </a:r>
            <a:r>
              <a:rPr lang="fr-FR" altLang="fr-FR" sz="3000" b="1">
                <a:latin typeface="Arial" panose="020B0604020202020204" pitchFamily="34" charset="0"/>
                <a:cs typeface="Times New Roman" panose="02020603050405020304" pitchFamily="18" charset="0"/>
              </a:rPr>
              <a:t> = 227 g de sel.</a:t>
            </a:r>
            <a:endParaRPr lang="fr-FR" altLang="fr-FR" sz="3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100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14FF347-4E88-4E31-BDCC-A93FA7E6F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de LEVURE dans le cas d’un dosage à 1.8 %.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C6E54A5-EB75-471D-B79F-02F029D6ED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levure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</a:t>
            </a:r>
            <a:r>
              <a:rPr lang="fr-FR" altLang="fr-FR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=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farine X 1.8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100</a:t>
            </a: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3000" b="1" u="sng">
                <a:latin typeface="Arial" panose="020B0604020202020204" pitchFamily="34" charset="0"/>
                <a:cs typeface="Times New Roman" panose="02020603050405020304" pitchFamily="18" charset="0"/>
              </a:rPr>
              <a:t>12.611 kg de farine X 1.8</a:t>
            </a:r>
            <a:r>
              <a:rPr lang="fr-FR" altLang="fr-FR" sz="3000" b="1">
                <a:latin typeface="Arial" panose="020B0604020202020204" pitchFamily="34" charset="0"/>
                <a:cs typeface="Times New Roman" panose="02020603050405020304" pitchFamily="18" charset="0"/>
              </a:rPr>
              <a:t> = 227 g de levure.</a:t>
            </a:r>
            <a:endParaRPr lang="fr-FR" altLang="fr-FR" sz="3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100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03D1FFE-5021-407B-AE88-E534E533C2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de PATE FERMENTEE dans le cas d’un dosage à 10 %.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27EAC96-21C7-41E7-8E61-60A375CCE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2800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Pâte fermentée</a:t>
            </a: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 = </a:t>
            </a:r>
            <a:r>
              <a:rPr lang="fr-FR" altLang="fr-FR" sz="2800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farine X 10</a:t>
            </a: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 sz="2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100</a:t>
            </a: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3000" b="1" u="sng">
                <a:latin typeface="Arial" panose="020B0604020202020204" pitchFamily="34" charset="0"/>
                <a:cs typeface="Times New Roman" panose="02020603050405020304" pitchFamily="18" charset="0"/>
              </a:rPr>
              <a:t>12.611 kg de farine X 10</a:t>
            </a:r>
            <a:r>
              <a:rPr lang="fr-FR" altLang="fr-FR" sz="3000" b="1">
                <a:latin typeface="Arial" panose="020B0604020202020204" pitchFamily="34" charset="0"/>
                <a:cs typeface="Times New Roman" panose="02020603050405020304" pitchFamily="18" charset="0"/>
              </a:rPr>
              <a:t> = 1.261 kg de pâte.</a:t>
            </a:r>
            <a:endParaRPr lang="fr-FR" altLang="fr-FR" sz="3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100</a:t>
            </a:r>
          </a:p>
          <a:p>
            <a:pPr marL="93663" indent="0" eaLnBrk="1" hangingPunct="1">
              <a:buFontTx/>
              <a:buNone/>
            </a:pPr>
            <a:endParaRPr lang="fr-FR" altLang="fr-FR" sz="2800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8C3A2160-CAD0-435E-8D76-1365037B1C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de PRODUIT CORRECTEUR dans le cas d’un dosage à 0.5 %.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BE0A8E7-6241-4C87-9C77-ED321E261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2600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produit correcteur</a:t>
            </a: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= </a:t>
            </a:r>
            <a:r>
              <a:rPr lang="fr-FR" altLang="fr-FR" sz="2800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farine X 0.5</a:t>
            </a: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 sz="2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2800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100</a:t>
            </a: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3000" b="1" u="sng">
                <a:latin typeface="Arial" panose="020B0604020202020204" pitchFamily="34" charset="0"/>
                <a:cs typeface="Times New Roman" panose="02020603050405020304" pitchFamily="18" charset="0"/>
              </a:rPr>
              <a:t>12.611 kg de farine X 0.5</a:t>
            </a:r>
            <a:r>
              <a:rPr lang="fr-FR" altLang="fr-FR" sz="3000" b="1">
                <a:latin typeface="Arial" panose="020B0604020202020204" pitchFamily="34" charset="0"/>
                <a:cs typeface="Times New Roman" panose="02020603050405020304" pitchFamily="18" charset="0"/>
              </a:rPr>
              <a:t> = 63g de produit cor.</a:t>
            </a:r>
            <a:endParaRPr lang="fr-FR" altLang="fr-FR" sz="3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100</a:t>
            </a:r>
          </a:p>
          <a:p>
            <a:pPr marL="93663" indent="0" eaLnBrk="1" hangingPunct="1">
              <a:buFontTx/>
              <a:buNone/>
            </a:pPr>
            <a:endParaRPr lang="fr-FR" altLang="fr-FR" sz="2800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1F11D11-84BF-493B-8883-71EB87C780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 b="1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poids des différents produits de boulangerie </a:t>
            </a:r>
            <a:r>
              <a:rPr lang="fr-FR" altLang="fr-FR"/>
              <a:t> </a:t>
            </a:r>
          </a:p>
        </p:txBody>
      </p:sp>
      <p:graphicFrame>
        <p:nvGraphicFramePr>
          <p:cNvPr id="8291" name="Group 99">
            <a:extLst>
              <a:ext uri="{FF2B5EF4-FFF2-40B4-BE49-F238E27FC236}">
                <a16:creationId xmlns:a16="http://schemas.microsoft.com/office/drawing/2014/main" id="{0DD86672-E164-4006-A531-976B153F3EF4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228600" y="1981200"/>
          <a:ext cx="8763000" cy="4495800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4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4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Poids cru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Poids cuit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Perte en poids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Perte en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Pains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550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400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Baguettes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Épis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350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Bâtards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330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Ficelle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180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25E8705-CDC3-4357-BFF9-139563248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 b="1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poids des différents produits de boulangerie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831AB74-1A46-4BF6-B833-0755B2FB1C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86800" cy="41148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b="1" u="sng"/>
              <a:t>EXEMPLE:</a:t>
            </a:r>
            <a:endParaRPr lang="fr-FR" altLang="fr-FR"/>
          </a:p>
          <a:p>
            <a:pPr lvl="1" eaLnBrk="1" hangingPunct="1"/>
            <a:r>
              <a:rPr lang="fr-FR" altLang="fr-FR" sz="3600" b="1"/>
              <a:t>36 pains de 400 g cuits</a:t>
            </a:r>
          </a:p>
          <a:p>
            <a:pPr lvl="1" eaLnBrk="1" hangingPunct="1">
              <a:buFontTx/>
              <a:buNone/>
            </a:pPr>
            <a:r>
              <a:rPr lang="fr-FR" altLang="fr-FR" sz="3600" b="1">
                <a:solidFill>
                  <a:srgbClr val="FF0000"/>
                </a:solidFill>
              </a:rPr>
              <a:t>On multiplie le nombre de pains par le poids d’un pain cru pesé en pâte.</a:t>
            </a:r>
          </a:p>
          <a:p>
            <a:pPr lvl="1" eaLnBrk="1" hangingPunct="1"/>
            <a:r>
              <a:rPr lang="fr-FR" altLang="fr-FR" sz="3600" b="1"/>
              <a:t>36 pains  X  550 g  =  19.800 kg de pâte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2F6F4A2-0F52-4C9C-89A6-683C839A3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Composition de la pâte à pain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F4276C2-E7A2-49B0-ABEE-010F596622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fr-FR" altLang="fr-FR" sz="2400" b="1">
                <a:solidFill>
                  <a:srgbClr val="FF0000"/>
                </a:solidFill>
                <a:latin typeface="Arial" panose="020B0604020202020204" pitchFamily="34" charset="0"/>
              </a:rPr>
              <a:t>Composition moyenne:</a:t>
            </a:r>
          </a:p>
          <a:p>
            <a:pPr eaLnBrk="1" hangingPunct="1">
              <a:buFontTx/>
              <a:buNone/>
            </a:pPr>
            <a:r>
              <a:rPr lang="fr-FR" altLang="fr-FR" sz="2400" b="1">
                <a:solidFill>
                  <a:srgbClr val="FF0000"/>
                </a:solidFill>
                <a:latin typeface="Arial" panose="020B0604020202020204" pitchFamily="34" charset="0"/>
              </a:rPr>
              <a:t>Le % d’eau, donc le poids d’eau  est variable</a:t>
            </a:r>
          </a:p>
          <a:p>
            <a:pPr eaLnBrk="1" hangingPunct="1">
              <a:buFontTx/>
              <a:buNone/>
            </a:pPr>
            <a:endParaRPr lang="fr-FR" altLang="fr-FR" sz="24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fr-FR" altLang="fr-FR" sz="2400">
                <a:latin typeface="Arial" panose="020B0604020202020204" pitchFamily="34" charset="0"/>
              </a:rPr>
              <a:t>Farine:………...1000 g</a:t>
            </a:r>
          </a:p>
          <a:p>
            <a:pPr eaLnBrk="1" hangingPunct="1">
              <a:buFontTx/>
              <a:buNone/>
            </a:pPr>
            <a:r>
              <a:rPr lang="fr-FR" altLang="fr-FR" sz="2400">
                <a:latin typeface="Arial" panose="020B0604020202020204" pitchFamily="34" charset="0"/>
              </a:rPr>
              <a:t>Eau:……………..600 g  /  Soit 60 % du poids de la farine.</a:t>
            </a:r>
          </a:p>
          <a:p>
            <a:pPr eaLnBrk="1" hangingPunct="1">
              <a:buFontTx/>
              <a:buNone/>
            </a:pPr>
            <a:r>
              <a:rPr lang="fr-FR" altLang="fr-FR" sz="2400">
                <a:latin typeface="Arial" panose="020B0604020202020204" pitchFamily="34" charset="0"/>
              </a:rPr>
              <a:t>Sel:……………….18 g   / Soit 1.8 % du poids de la farine.</a:t>
            </a:r>
          </a:p>
          <a:p>
            <a:pPr eaLnBrk="1" hangingPunct="1">
              <a:buFontTx/>
              <a:buNone/>
            </a:pPr>
            <a:r>
              <a:rPr lang="fr-FR" altLang="fr-FR" sz="2400">
                <a:latin typeface="Arial" panose="020B0604020202020204" pitchFamily="34" charset="0"/>
              </a:rPr>
              <a:t>Levure:……..10 à 20 g   / Soit 1 à 2 % du poids de la farine.</a:t>
            </a:r>
          </a:p>
          <a:p>
            <a:pPr eaLnBrk="1" hangingPunct="1">
              <a:buFontTx/>
              <a:buNone/>
            </a:pPr>
            <a:r>
              <a:rPr lang="fr-FR" altLang="fr-FR" sz="2400" b="1" u="sng">
                <a:latin typeface="Arial" panose="020B0604020202020204" pitchFamily="34" charset="0"/>
              </a:rPr>
              <a:t>Facultatif:</a:t>
            </a:r>
          </a:p>
          <a:p>
            <a:pPr eaLnBrk="1" hangingPunct="1">
              <a:buFontTx/>
              <a:buNone/>
            </a:pPr>
            <a:r>
              <a:rPr lang="fr-FR" altLang="fr-FR" sz="2400">
                <a:latin typeface="Arial" panose="020B0604020202020204" pitchFamily="34" charset="0"/>
              </a:rPr>
              <a:t>Pâte fermentée:..100 à 300 g  / </a:t>
            </a:r>
            <a:r>
              <a:rPr lang="fr-FR" altLang="fr-FR" sz="2000">
                <a:latin typeface="Arial" panose="020B0604020202020204" pitchFamily="34" charset="0"/>
              </a:rPr>
              <a:t>Soit 10 à 30 % du poids de la farine.</a:t>
            </a:r>
          </a:p>
          <a:p>
            <a:pPr eaLnBrk="1" hangingPunct="1">
              <a:buFontTx/>
              <a:buNone/>
            </a:pPr>
            <a:r>
              <a:rPr lang="fr-FR" altLang="fr-FR" sz="2400">
                <a:latin typeface="Arial" panose="020B0604020202020204" pitchFamily="34" charset="0"/>
              </a:rPr>
              <a:t>Produit correcteur:…5 à 10 g  / </a:t>
            </a:r>
            <a:r>
              <a:rPr lang="fr-FR" altLang="fr-FR" sz="2000">
                <a:latin typeface="Arial" panose="020B0604020202020204" pitchFamily="34" charset="0"/>
              </a:rPr>
              <a:t>Soit 0.5 à 1 % du poids de la farine.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2C3C060-7E19-40D4-A147-8840F8CCB2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L’hydratation de la pâte (1).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F40455D-0069-4665-B016-7693A1AE30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2400">
                <a:latin typeface="Arial" panose="020B0604020202020204" pitchFamily="34" charset="0"/>
                <a:cs typeface="Times New Roman" panose="02020603050405020304" pitchFamily="18" charset="0"/>
              </a:rPr>
              <a:t>C’est la </a:t>
            </a:r>
            <a:r>
              <a:rPr lang="fr-FR" altLang="fr-FR" sz="2400" b="1" u="sng">
                <a:latin typeface="Arial" panose="020B0604020202020204" pitchFamily="34" charset="0"/>
                <a:cs typeface="Times New Roman" panose="02020603050405020304" pitchFamily="18" charset="0"/>
              </a:rPr>
              <a:t>quantité d’eau utilisée pour confectionner la pâte</a:t>
            </a:r>
            <a:r>
              <a:rPr lang="fr-FR" altLang="fr-FR" sz="24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fr-FR" altLang="fr-FR" sz="2400">
              <a:latin typeface="Arial" panose="020B0604020202020204" pitchFamily="34" charset="0"/>
            </a:endParaRPr>
          </a:p>
          <a:p>
            <a:pPr marL="93663" indent="0" eaLnBrk="1" hangingPunct="1">
              <a:buFontTx/>
              <a:buNone/>
            </a:pPr>
            <a:endParaRPr lang="fr-FR" altLang="fr-FR" sz="2400">
              <a:latin typeface="Arial" panose="020B0604020202020204" pitchFamily="34" charset="0"/>
            </a:endParaRPr>
          </a:p>
          <a:p>
            <a:pPr marL="93663" indent="0" algn="just" eaLnBrk="1" hangingPunct="1">
              <a:buFontTx/>
              <a:buNone/>
            </a:pPr>
            <a:r>
              <a:rPr lang="fr-FR" altLang="fr-FR" sz="2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Elle s’exprime </a:t>
            </a:r>
            <a:r>
              <a:rPr lang="fr-FR" altLang="fr-FR" sz="2400" b="1" u="sng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en % par rapport au poids de farine</a:t>
            </a:r>
            <a:r>
              <a:rPr lang="fr-FR" altLang="fr-FR" sz="2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93663" indent="0" algn="just" eaLnBrk="1" hangingPunct="1">
              <a:buFontTx/>
              <a:buNone/>
            </a:pPr>
            <a:endParaRPr lang="fr-FR" altLang="fr-FR" sz="2400">
              <a:cs typeface="Times New Roman" panose="02020603050405020304" pitchFamily="18" charset="0"/>
            </a:endParaRPr>
          </a:p>
          <a:p>
            <a:pPr marL="93663" indent="0" algn="just" eaLnBrk="1" hangingPunct="1">
              <a:buFontTx/>
              <a:buNone/>
            </a:pPr>
            <a:r>
              <a:rPr lang="fr-FR" altLang="fr-FR" sz="2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Le taux d’hydratation indique le nombre de litres d’eau utilisés pour hydrater 100 kg de farine.</a:t>
            </a:r>
          </a:p>
          <a:p>
            <a:pPr marL="93663" indent="0" algn="just" eaLnBrk="1" hangingPunct="1">
              <a:buFontTx/>
              <a:buNone/>
            </a:pPr>
            <a:endParaRPr lang="fr-FR" altLang="fr-FR" sz="24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algn="just" eaLnBrk="1" hangingPunct="1">
              <a:buFontTx/>
              <a:buNone/>
            </a:pPr>
            <a:endParaRPr lang="fr-FR" altLang="fr-FR" sz="240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B4463CC-5047-4B6D-A33D-FA865EB216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L’hydratation de la pâte (2).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067615B9-1F7C-4BD7-B726-E3C13D6834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sz="2400">
                <a:latin typeface="Arial" panose="020B0604020202020204" pitchFamily="34" charset="0"/>
                <a:cs typeface="Times New Roman" panose="02020603050405020304" pitchFamily="18" charset="0"/>
              </a:rPr>
              <a:t>Le taux d’hydratation est variable, il dépend principalement:</a:t>
            </a:r>
          </a:p>
          <a:p>
            <a:pPr marL="93663" indent="0" eaLnBrk="1" hangingPunct="1">
              <a:buFontTx/>
              <a:buNone/>
            </a:pPr>
            <a:endParaRPr lang="fr-FR" altLang="fr-FR" sz="24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/>
            <a:r>
              <a:rPr lang="fr-FR" altLang="fr-FR" sz="2400">
                <a:latin typeface="Arial" panose="020B0604020202020204" pitchFamily="34" charset="0"/>
                <a:cs typeface="Times New Roman" panose="02020603050405020304" pitchFamily="18" charset="0"/>
              </a:rPr>
              <a:t> De la qualité de la farine.</a:t>
            </a:r>
          </a:p>
          <a:p>
            <a:pPr marL="93663" indent="0" eaLnBrk="1" hangingPunct="1"/>
            <a:r>
              <a:rPr lang="fr-FR" altLang="fr-FR" sz="2400">
                <a:latin typeface="Arial" panose="020B0604020202020204" pitchFamily="34" charset="0"/>
                <a:cs typeface="Times New Roman" panose="02020603050405020304" pitchFamily="18" charset="0"/>
              </a:rPr>
              <a:t> De la capacité de la farine à absorber l’eau.</a:t>
            </a:r>
          </a:p>
          <a:p>
            <a:pPr marL="93663" indent="0" eaLnBrk="1" hangingPunct="1"/>
            <a:r>
              <a:rPr lang="fr-FR" altLang="fr-FR" sz="2400">
                <a:latin typeface="Arial" panose="020B0604020202020204" pitchFamily="34" charset="0"/>
                <a:cs typeface="Times New Roman" panose="02020603050405020304" pitchFamily="18" charset="0"/>
              </a:rPr>
              <a:t> Du produit fabriqué par le boulanger.</a:t>
            </a:r>
          </a:p>
          <a:p>
            <a:pPr marL="93663" indent="0" eaLnBrk="1" hangingPunct="1"/>
            <a:r>
              <a:rPr lang="fr-FR" altLang="fr-FR" sz="2400">
                <a:latin typeface="Arial" panose="020B0604020202020204" pitchFamily="34" charset="0"/>
                <a:cs typeface="Times New Roman" panose="02020603050405020304" pitchFamily="18" charset="0"/>
              </a:rPr>
              <a:t> Du type de panification.</a:t>
            </a:r>
            <a:endParaRPr lang="fr-FR" altLang="fr-FR" sz="24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algn="just" eaLnBrk="1" hangingPunct="1">
              <a:buFontTx/>
              <a:buNone/>
            </a:pPr>
            <a:endParaRPr lang="fr-FR" altLang="fr-FR" sz="24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algn="just" eaLnBrk="1" hangingPunct="1">
              <a:buFontTx/>
              <a:buNone/>
            </a:pPr>
            <a:endParaRPr lang="fr-FR" altLang="fr-FR" sz="240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8DBBA8D-E19F-4EE7-826E-C0A0B8028D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de FARINE dans le cas d’une </a:t>
            </a:r>
            <a:r>
              <a:rPr lang="fr-FR" altLang="fr-FR" sz="3200" b="1">
                <a:solidFill>
                  <a:srgbClr val="FF0000"/>
                </a:solidFill>
                <a:latin typeface="Arial" panose="020B0604020202020204" pitchFamily="34" charset="0"/>
              </a:rPr>
              <a:t>HYDRATATION à 60 %.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80FD994-D3E1-4FD8-937F-E9FAA4D07C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farine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</a:t>
            </a:r>
            <a:r>
              <a:rPr lang="fr-FR" altLang="fr-FR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=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pâte X 100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160</a:t>
            </a: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19.800 kg X 100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= 12.375 kg de farine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160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E35931B-5023-4471-8983-DB6D938158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800">
                <a:latin typeface="Arial" panose="020B0604020202020204" pitchFamily="34" charset="0"/>
              </a:rPr>
              <a:t>Formule du calcul du poids d’EAU dans le cas d’une </a:t>
            </a:r>
            <a:r>
              <a:rPr lang="fr-FR" altLang="fr-FR" sz="3200" b="1">
                <a:solidFill>
                  <a:srgbClr val="FF0000"/>
                </a:solidFill>
                <a:latin typeface="Arial" panose="020B0604020202020204" pitchFamily="34" charset="0"/>
              </a:rPr>
              <a:t>HYDRATATION à 60 %.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958894E-ACC3-4191-8FFB-5CA0CF5A6B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495800"/>
          </a:xfrm>
          <a:solidFill>
            <a:srgbClr val="CCFFCC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3663" indent="0" eaLnBrk="1" hangingPunct="1">
              <a:buFontTx/>
              <a:buNone/>
            </a:pPr>
            <a:endParaRPr lang="fr-FR" altLang="fr-FR" sz="2400" b="1" u="sng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d’eau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</a:t>
            </a:r>
            <a:r>
              <a:rPr lang="fr-FR" altLang="fr-FR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=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Poids de pâte X 60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160</a:t>
            </a: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Avec notre exemple cela donne: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</a:t>
            </a:r>
            <a:r>
              <a:rPr lang="fr-FR" altLang="fr-FR" b="1" u="sng">
                <a:latin typeface="Arial" panose="020B0604020202020204" pitchFamily="34" charset="0"/>
                <a:cs typeface="Times New Roman" panose="02020603050405020304" pitchFamily="18" charset="0"/>
              </a:rPr>
              <a:t>19.800 kg X 60</a:t>
            </a: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= 7.425 L d’eau.</a:t>
            </a:r>
            <a:endParaRPr lang="fr-FR" altLang="fr-FR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3663" indent="0" eaLnBrk="1" hangingPunct="1">
              <a:buFontTx/>
              <a:buNone/>
            </a:pPr>
            <a:r>
              <a:rPr lang="fr-FR" altLang="fr-FR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160</a:t>
            </a:r>
          </a:p>
          <a:p>
            <a:pPr marL="93663" indent="0" eaLnBrk="1" hangingPunct="1">
              <a:buFontTx/>
              <a:buNone/>
            </a:pPr>
            <a:endParaRPr lang="fr-FR" altLang="fr-FR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1276</Words>
  <Application>Microsoft Office PowerPoint</Application>
  <PresentationFormat>Affichage à l'écran (4:3)</PresentationFormat>
  <Paragraphs>239</Paragraphs>
  <Slides>25</Slides>
  <Notes>25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9" baseType="lpstr">
      <vt:lpstr>Times New Roman</vt:lpstr>
      <vt:lpstr>Arial</vt:lpstr>
      <vt:lpstr>Symbol</vt:lpstr>
      <vt:lpstr>Modèle par défaut</vt:lpstr>
      <vt:lpstr>Les calculs en boulangerie</vt:lpstr>
      <vt:lpstr>Introduction </vt:lpstr>
      <vt:lpstr>Le poids des différents produits de boulangerie  </vt:lpstr>
      <vt:lpstr>Le poids des différents produits de boulangerie</vt:lpstr>
      <vt:lpstr>Composition de la pâte à pain</vt:lpstr>
      <vt:lpstr>L’hydratation de la pâte (1).</vt:lpstr>
      <vt:lpstr>L’hydratation de la pâte (2).</vt:lpstr>
      <vt:lpstr>Formule du calcul du poids de FARINE dans le cas d’une HYDRATATION à 60 %.</vt:lpstr>
      <vt:lpstr>Formule du calcul du poids d’EAU dans le cas d’une HYDRATATION à 60 %.</vt:lpstr>
      <vt:lpstr>Formule du calcul du poids de SEL dans le cas d’un dosage à 1.8 %.</vt:lpstr>
      <vt:lpstr>Formule du calcul du poids de LEVURE dans le cas d’un dosage à 1.8 %.</vt:lpstr>
      <vt:lpstr>Formule du calcul du poids de PATE FERMENTEE dans le cas d’un dosage à 10 %.</vt:lpstr>
      <vt:lpstr>Formule du calcul du poids de PRODUIT CORRECTEUR dans le cas d’un dosage à 0.5 %.</vt:lpstr>
      <vt:lpstr>Formule du calcul du poids de FARINE dans le cas d’une HYDRATATION à 65 %.</vt:lpstr>
      <vt:lpstr>Formule du calcul du poids d’EAU dans le cas d’une HYDRATATION à 65 %.</vt:lpstr>
      <vt:lpstr>Formule du calcul du poids de SEL dans le cas d’un dosage à 1.8 %.</vt:lpstr>
      <vt:lpstr>Formule du calcul du poids de LEVURE dans le cas d’un dosage à 1.8 %.</vt:lpstr>
      <vt:lpstr>Formule du calcul du poids de PATE FERMENTEE dans le cas d’un dosage à 10 %.</vt:lpstr>
      <vt:lpstr>Formule du calcul du poids de PRODUIT CORRECTEUR dans le cas d’un dosage à 0.5 %.</vt:lpstr>
      <vt:lpstr>Formule du calcul du poids de FARINE dans le cas d’une hydratation à57 %.</vt:lpstr>
      <vt:lpstr>Formule du calcul du poids d’EAU dans le cas d’une hydratation à 57 %.</vt:lpstr>
      <vt:lpstr>Formule du calcul du poids de SEL dans le cas d’un dosage à 1.8 %.</vt:lpstr>
      <vt:lpstr>Formule du calcul du poids de LEVURE dans le cas d’un dosage à 1.8 %.</vt:lpstr>
      <vt:lpstr>Formule du calcul du poids de PATE FERMENTEE dans le cas d’un dosage à 10 %.</vt:lpstr>
      <vt:lpstr>Formule du calcul du poids de PRODUIT CORRECTEUR dans le cas d’un dosage à 0.5 %.</vt:lpstr>
    </vt:vector>
  </TitlesOfParts>
  <Company>Sauvalle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calculs en boulangerie</dc:title>
  <dc:creator>Sauvalle</dc:creator>
  <cp:lastModifiedBy>joël Leboucher</cp:lastModifiedBy>
  <cp:revision>50</cp:revision>
  <dcterms:created xsi:type="dcterms:W3CDTF">2008-08-12T12:56:35Z</dcterms:created>
  <dcterms:modified xsi:type="dcterms:W3CDTF">2020-11-07T17:14:09Z</dcterms:modified>
</cp:coreProperties>
</file>